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charts/chart11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2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3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4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72" r:id="rId3"/>
    <p:sldId id="273" r:id="rId4"/>
    <p:sldId id="280" r:id="rId5"/>
    <p:sldId id="281" r:id="rId6"/>
    <p:sldId id="271" r:id="rId7"/>
    <p:sldId id="259" r:id="rId8"/>
    <p:sldId id="260" r:id="rId9"/>
    <p:sldId id="274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9" r:id="rId18"/>
    <p:sldId id="268" r:id="rId19"/>
    <p:sldId id="270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625B"/>
    <a:srgbClr val="044D75"/>
    <a:srgbClr val="57687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0" d="100"/>
          <a:sy n="30" d="100"/>
        </p:scale>
        <p:origin x="828" y="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0.xlsx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1.xlsx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2.xlsx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3.xlsx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51-4E69-803B-18F992F055FC}"/>
              </c:ext>
            </c:extLst>
          </c:dPt>
          <c:cat>
            <c:strRef>
              <c:f>Lapas1!$A$2:$A$5</c:f>
              <c:strCache>
                <c:ptCount val="4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  <c:pt idx="3">
                  <c:v>Kita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10.5</c:v>
                </c:pt>
                <c:pt idx="1">
                  <c:v>24.7</c:v>
                </c:pt>
                <c:pt idx="2">
                  <c:v>62.1</c:v>
                </c:pt>
                <c:pt idx="3">
                  <c:v>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51-4E69-803B-18F992F055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103-4596-A0ED-036FEDA444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103-4596-A0ED-036FEDA444D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718-44AD-A014-914AC1486DA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718-44AD-A014-914AC1486DA0}"/>
              </c:ext>
            </c:extLst>
          </c:dPt>
          <c:cat>
            <c:strRef>
              <c:f>Lapas1!$A$2:$A$9</c:f>
              <c:strCache>
                <c:ptCount val="6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  <c:pt idx="3">
                  <c:v>Kita</c:v>
                </c:pt>
                <c:pt idx="4">
                  <c:v>rkgog</c:v>
                </c:pt>
                <c:pt idx="5">
                  <c:v>wedfew</c:v>
                </c:pt>
              </c:strCache>
            </c:strRef>
          </c:cat>
          <c:val>
            <c:numRef>
              <c:f>Lapas1!$B$2:$B$9</c:f>
              <c:numCache>
                <c:formatCode>General</c:formatCode>
                <c:ptCount val="8"/>
                <c:pt idx="0">
                  <c:v>26.8</c:v>
                </c:pt>
                <c:pt idx="1">
                  <c:v>29.5</c:v>
                </c:pt>
                <c:pt idx="2">
                  <c:v>12</c:v>
                </c:pt>
                <c:pt idx="3">
                  <c:v>13.9</c:v>
                </c:pt>
                <c:pt idx="4">
                  <c:v>10.9</c:v>
                </c:pt>
                <c:pt idx="5">
                  <c:v>5.2</c:v>
                </c:pt>
                <c:pt idx="6">
                  <c:v>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4.2</c:v>
                </c:pt>
                <c:pt idx="1">
                  <c:v>95.3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5.8</c:v>
                </c:pt>
                <c:pt idx="1">
                  <c:v>93.2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3.7</c:v>
                </c:pt>
                <c:pt idx="1">
                  <c:v>59.5</c:v>
                </c:pt>
                <c:pt idx="2">
                  <c:v>36.799999999999997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43.2</c:v>
                </c:pt>
                <c:pt idx="1">
                  <c:v>55.8</c:v>
                </c:pt>
                <c:pt idx="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51-4E69-803B-18F992F055FC}"/>
              </c:ext>
            </c:extLst>
          </c:dPt>
          <c:cat>
            <c:strRef>
              <c:f>Lapas1!$A$2:$A$5</c:f>
              <c:strCache>
                <c:ptCount val="4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  <c:pt idx="3">
                  <c:v>Kita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18.399999999999999</c:v>
                </c:pt>
                <c:pt idx="1">
                  <c:v>7.4</c:v>
                </c:pt>
                <c:pt idx="2">
                  <c:v>24.7</c:v>
                </c:pt>
                <c:pt idx="3">
                  <c:v>49.5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51-4E69-803B-18F992F055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103-4596-A0ED-036FEDA444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103-4596-A0ED-036FEDA444D4}"/>
              </c:ext>
            </c:extLst>
          </c:dPt>
          <c:cat>
            <c:strRef>
              <c:f>Lapas1!$A$2:$A$7</c:f>
              <c:strCache>
                <c:ptCount val="6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  <c:pt idx="3">
                  <c:v>Kita</c:v>
                </c:pt>
                <c:pt idx="4">
                  <c:v>rkgog</c:v>
                </c:pt>
                <c:pt idx="5">
                  <c:v>wedfew</c:v>
                </c:pt>
              </c:strCache>
            </c:strRef>
          </c:cat>
          <c:val>
            <c:numRef>
              <c:f>Lapas1!$B$2:$B$7</c:f>
              <c:numCache>
                <c:formatCode>General</c:formatCode>
                <c:ptCount val="6"/>
                <c:pt idx="0">
                  <c:v>16.8</c:v>
                </c:pt>
                <c:pt idx="1">
                  <c:v>20</c:v>
                </c:pt>
                <c:pt idx="2">
                  <c:v>23.7</c:v>
                </c:pt>
                <c:pt idx="3">
                  <c:v>31.6</c:v>
                </c:pt>
                <c:pt idx="4">
                  <c:v>7.4</c:v>
                </c:pt>
                <c:pt idx="5">
                  <c:v>16.8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81.099999999999994</c:v>
                </c:pt>
                <c:pt idx="1">
                  <c:v>18.399999999999999</c:v>
                </c:pt>
                <c:pt idx="2">
                  <c:v>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70.5</c:v>
                </c:pt>
                <c:pt idx="1">
                  <c:v>28.9</c:v>
                </c:pt>
                <c:pt idx="2">
                  <c:v>0.6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cat>
            <c:strRef>
              <c:f>Lapas1!$A$2:$A$4</c:f>
              <c:strCache>
                <c:ptCount val="3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</c:strCache>
            </c:strRef>
          </c:cat>
          <c:val>
            <c:numRef>
              <c:f>Lapas1!$B$2:$B$4</c:f>
              <c:numCache>
                <c:formatCode>General</c:formatCode>
                <c:ptCount val="3"/>
                <c:pt idx="0">
                  <c:v>61.1</c:v>
                </c:pt>
                <c:pt idx="1">
                  <c:v>37.4</c:v>
                </c:pt>
                <c:pt idx="2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ser>
          <c:idx val="0"/>
          <c:order val="0"/>
          <c:tx>
            <c:strRef>
              <c:f>Lapas1!$B$1</c:f>
              <c:strCache>
                <c:ptCount val="1"/>
                <c:pt idx="0">
                  <c:v>Pardavimas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051-4E69-803B-18F992F055F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051-4E69-803B-18F992F055F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051-4E69-803B-18F992F055F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051-4E69-803B-18F992F055F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103-4596-A0ED-036FEDA444D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103-4596-A0ED-036FEDA444D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E276-4F74-926D-BFF03FF84F3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E276-4F74-926D-BFF03FF84F39}"/>
              </c:ext>
            </c:extLst>
          </c:dPt>
          <c:cat>
            <c:strRef>
              <c:f>Lapas1!$A$2:$A$9</c:f>
              <c:strCache>
                <c:ptCount val="6"/>
                <c:pt idx="0">
                  <c:v>Vadovu</c:v>
                </c:pt>
                <c:pt idx="1">
                  <c:v>Specialistu</c:v>
                </c:pt>
                <c:pt idx="2">
                  <c:v>Konsultantu</c:v>
                </c:pt>
                <c:pt idx="3">
                  <c:v>Kita</c:v>
                </c:pt>
                <c:pt idx="4">
                  <c:v>rkgog</c:v>
                </c:pt>
                <c:pt idx="5">
                  <c:v>wedfew</c:v>
                </c:pt>
              </c:strCache>
            </c:strRef>
          </c:cat>
          <c:val>
            <c:numRef>
              <c:f>Lapas1!$B$2:$B$9</c:f>
              <c:numCache>
                <c:formatCode>General</c:formatCode>
                <c:ptCount val="8"/>
                <c:pt idx="0">
                  <c:v>4.3</c:v>
                </c:pt>
                <c:pt idx="1">
                  <c:v>20</c:v>
                </c:pt>
                <c:pt idx="2">
                  <c:v>0.9</c:v>
                </c:pt>
                <c:pt idx="3">
                  <c:v>4.5999999999999996</c:v>
                </c:pt>
                <c:pt idx="4">
                  <c:v>2.2000000000000002</c:v>
                </c:pt>
                <c:pt idx="5">
                  <c:v>40.299999999999997</c:v>
                </c:pt>
                <c:pt idx="6">
                  <c:v>25.2</c:v>
                </c:pt>
                <c:pt idx="7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051-4E69-803B-18F992F05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269617460135865"/>
          <c:y val="5.7961503064999718E-2"/>
          <c:w val="0.62416161189583119"/>
          <c:h val="0.93624234662850025"/>
        </c:manualLayout>
      </c:layout>
      <c:doughnut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lt-L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bar"/>
        <c:grouping val="percentStacked"/>
        <c:varyColors val="0"/>
        <c:ser>
          <c:idx val="0"/>
          <c:order val="0"/>
          <c:tx>
            <c:strRef>
              <c:f>Lapas1!$B$1</c:f>
              <c:strCache>
                <c:ptCount val="1"/>
                <c:pt idx="0">
                  <c:v>Nėra tikėtina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Lapas1!$A$2:$A$5</c:f>
              <c:strCache>
                <c:ptCount val="4"/>
                <c:pt idx="0">
                  <c:v>Paslaugų įkainių nulaidų taikyme</c:v>
                </c:pt>
                <c:pt idx="1">
                  <c:v>Turto naudojime</c:v>
                </c:pt>
                <c:pt idx="2">
                  <c:v>Darbuotojų priėmime</c:v>
                </c:pt>
                <c:pt idx="3">
                  <c:v>Pirkimuose</c:v>
                </c:pt>
              </c:strCache>
            </c:strRef>
          </c:cat>
          <c:val>
            <c:numRef>
              <c:f>Lapas1!$B$2:$B$5</c:f>
              <c:numCache>
                <c:formatCode>General</c:formatCode>
                <c:ptCount val="4"/>
                <c:pt idx="0">
                  <c:v>19</c:v>
                </c:pt>
                <c:pt idx="1">
                  <c:v>14.6</c:v>
                </c:pt>
                <c:pt idx="2">
                  <c:v>11.7</c:v>
                </c:pt>
                <c:pt idx="3">
                  <c:v>13.3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6C-4F09-82A4-CF998D0C41A5}"/>
            </c:ext>
          </c:extLst>
        </c:ser>
        <c:ser>
          <c:idx val="1"/>
          <c:order val="1"/>
          <c:tx>
            <c:strRef>
              <c:f>Lapas1!$C$1</c:f>
              <c:strCache>
                <c:ptCount val="1"/>
                <c:pt idx="0">
                  <c:v>Mažai tikėtina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cat>
            <c:strRef>
              <c:f>Lapas1!$A$2:$A$5</c:f>
              <c:strCache>
                <c:ptCount val="4"/>
                <c:pt idx="0">
                  <c:v>Paslaugų įkainių nulaidų taikyme</c:v>
                </c:pt>
                <c:pt idx="1">
                  <c:v>Turto naudojime</c:v>
                </c:pt>
                <c:pt idx="2">
                  <c:v>Darbuotojų priėmime</c:v>
                </c:pt>
                <c:pt idx="3">
                  <c:v>Pirkimuose</c:v>
                </c:pt>
              </c:strCache>
            </c:strRef>
          </c:cat>
          <c:val>
            <c:numRef>
              <c:f>Lapas1!$C$2:$C$5</c:f>
              <c:numCache>
                <c:formatCode>General</c:formatCode>
                <c:ptCount val="4"/>
                <c:pt idx="0">
                  <c:v>36.200000000000003</c:v>
                </c:pt>
                <c:pt idx="1">
                  <c:v>37.4</c:v>
                </c:pt>
                <c:pt idx="2">
                  <c:v>4.4000000000000004</c:v>
                </c:pt>
                <c:pt idx="3">
                  <c:v>4.4000000000000004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6C-4F09-82A4-CF998D0C41A5}"/>
            </c:ext>
          </c:extLst>
        </c:ser>
        <c:ser>
          <c:idx val="2"/>
          <c:order val="2"/>
          <c:tx>
            <c:strRef>
              <c:f>Lapas1!$D$1</c:f>
              <c:strCache>
                <c:ptCount val="1"/>
                <c:pt idx="0">
                  <c:v>Tikėtina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Lapas1!$A$2:$A$5</c:f>
              <c:strCache>
                <c:ptCount val="4"/>
                <c:pt idx="0">
                  <c:v>Paslaugų įkainių nulaidų taikyme</c:v>
                </c:pt>
                <c:pt idx="1">
                  <c:v>Turto naudojime</c:v>
                </c:pt>
                <c:pt idx="2">
                  <c:v>Darbuotojų priėmime</c:v>
                </c:pt>
                <c:pt idx="3">
                  <c:v>Pirkimuose</c:v>
                </c:pt>
              </c:strCache>
            </c:strRef>
          </c:cat>
          <c:val>
            <c:numRef>
              <c:f>Lapas1!$D$2:$D$5</c:f>
              <c:numCache>
                <c:formatCode>General</c:formatCode>
                <c:ptCount val="4"/>
                <c:pt idx="0">
                  <c:v>36.200000000000003</c:v>
                </c:pt>
                <c:pt idx="1">
                  <c:v>36.799999999999997</c:v>
                </c:pt>
                <c:pt idx="2">
                  <c:v>41.7</c:v>
                </c:pt>
                <c:pt idx="3">
                  <c:v>40.299999999999997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D6C-4F09-82A4-CF998D0C41A5}"/>
            </c:ext>
          </c:extLst>
        </c:ser>
        <c:ser>
          <c:idx val="3"/>
          <c:order val="3"/>
          <c:tx>
            <c:strRef>
              <c:f>Lapas1!$E$1</c:f>
              <c:strCache>
                <c:ptCount val="1"/>
                <c:pt idx="0">
                  <c:v>Labai tikėtina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cat>
            <c:strRef>
              <c:f>Lapas1!$A$2:$A$5</c:f>
              <c:strCache>
                <c:ptCount val="4"/>
                <c:pt idx="0">
                  <c:v>Paslaugų įkainių nulaidų taikyme</c:v>
                </c:pt>
                <c:pt idx="1">
                  <c:v>Turto naudojime</c:v>
                </c:pt>
                <c:pt idx="2">
                  <c:v>Darbuotojų priėmime</c:v>
                </c:pt>
                <c:pt idx="3">
                  <c:v>Pirkimuose</c:v>
                </c:pt>
              </c:strCache>
            </c:strRef>
          </c:cat>
          <c:val>
            <c:numRef>
              <c:f>Lapas1!$E$2:$E$5</c:f>
              <c:numCache>
                <c:formatCode>General</c:formatCode>
                <c:ptCount val="4"/>
                <c:pt idx="0">
                  <c:v>8.6</c:v>
                </c:pt>
                <c:pt idx="1">
                  <c:v>11.1</c:v>
                </c:pt>
                <c:pt idx="2">
                  <c:v>11.1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D6C-4F09-82A4-CF998D0C41A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376976559"/>
        <c:axId val="1376974895"/>
        <c:axId val="0"/>
      </c:bar3DChart>
      <c:catAx>
        <c:axId val="1376976559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76974895"/>
        <c:crosses val="autoZero"/>
        <c:auto val="1"/>
        <c:lblAlgn val="ctr"/>
        <c:lblOffset val="100"/>
        <c:noMultiLvlLbl val="0"/>
      </c:catAx>
      <c:valAx>
        <c:axId val="137697489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  <c:crossAx val="13769765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lt-LT"/>
          </a:p>
        </c:txPr>
      </c:legendEntry>
      <c:layout>
        <c:manualLayout>
          <c:xMode val="edge"/>
          <c:yMode val="edge"/>
          <c:x val="0.21788865649606298"/>
          <c:y val="0.94085224281174684"/>
          <c:w val="0.75797256397637791"/>
          <c:h val="5.914775718825312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lt-LT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4" name="Paveikslėlis 3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3D71702D-3A77-4E89-A5D3-5AAF20918A6E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prane&#353;k@lzukt.lt" TargetMode="Externa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9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-1" y="1577962"/>
            <a:ext cx="12192000" cy="775778"/>
          </a:xfrm>
        </p:spPr>
        <p:txBody>
          <a:bodyPr>
            <a:noAutofit/>
          </a:bodyPr>
          <a:lstStyle/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4400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DARBUOTOJŲ 2021 M. APKLAUSOS „KORUPCINĖ ATMOSFERA LŽŪKT“ REZULTATAI</a:t>
            </a:r>
          </a:p>
        </p:txBody>
      </p:sp>
      <p:pic>
        <p:nvPicPr>
          <p:cNvPr id="19" name="Paveikslėlis 18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0AC0233B-C1B3-4E18-9C82-ED3A88C6990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  <p:pic>
        <p:nvPicPr>
          <p:cNvPr id="12" name="Paveikslėlis 11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DC3B5E75-B3B4-4174-9481-9940D0DFA46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4172" y="2921001"/>
            <a:ext cx="5803655" cy="3630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2465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4. AR ESATE SUSIPAŽINĘ SU LŽŪKT INTERNETO IR INTRANETO SVETAINĖSE ESANČIOS SKILTIES „KORUPCIJOS PREVENCIJA“ TURINIU?: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0,5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18,4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81,1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3" name="TextBox 672">
            <a:extLst>
              <a:ext uri="{FF2B5EF4-FFF2-40B4-BE49-F238E27FC236}">
                <a16:creationId xmlns:a16="http://schemas.microsoft.com/office/drawing/2014/main" id="{05C24FA5-3022-4117-9E94-94B0FE2D4FF4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7" name="TextBox 676">
            <a:extLst>
              <a:ext uri="{FF2B5EF4-FFF2-40B4-BE49-F238E27FC236}">
                <a16:creationId xmlns:a16="http://schemas.microsoft.com/office/drawing/2014/main" id="{4FFE6898-A24D-4938-B468-D372191B57EA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574B6B6F-102F-4AF2-9803-5CB8318854BE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31632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09228"/>
            <a:ext cx="6362160" cy="95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Su KORUPCIJOS PREVENCIJOS skiltimis svetainėse susipažinę dauguma – 154 respondentai, nesusipažinę 35 ir 1 neatsakė į klausimą.</a:t>
            </a: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45F7DD32-2075-461A-B4CE-1D2C0B5F9CD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991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5. AR JUMS PAKANKA INFORMACIJOS APIE LŽŪKT VYKDOMAS</a:t>
            </a:r>
            <a:br>
              <a:rPr lang="lt-LT" sz="2800" dirty="0"/>
            </a:br>
            <a:r>
              <a:rPr lang="lt-LT" sz="2800" dirty="0"/>
              <a:t>KORUPCIJOS PRIEMONES?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0,6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28,9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70,5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2133081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261318" y="5080590"/>
            <a:ext cx="10409557" cy="16629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Apie vykdomas priemones pakanka informacijos 134 respondentams, tai yra du trečdaliai, visų atsakiusių į klausimus, 55 – informacijos nepakanka ir 1 neatsakė į klausimą.</a:t>
            </a: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Dauguma respondentų, kuriems pakanka informacijos apie vykdomas LŽŪKT korupcijos prevencijos priemones, išvardijo jiems žinomas priemones. Atsakymai įvairūs, skirtingi, vieni išvardijo po 1 priemonę, kiti po kelias. kiti nieko neįrašė.</a:t>
            </a: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BAB08-749B-45AC-9A7E-8A11A523B4E6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EA157-BB66-4C83-B4BC-6FB0D96C649F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CB7CC-059E-4122-856A-7A3F7CB49FE9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EA4DF50C-0BE5-454D-97AE-023D3473C63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15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6. AR JUMS ŽINOMAS ĮDIEGTAS LŽŪKT VIDINIS KANALAS?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1,5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37,4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61,1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03279137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-197149" y="5318185"/>
            <a:ext cx="636216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540385" algn="ctr" fontAlgn="t"/>
            <a:r>
              <a:rPr lang="lt-LT" sz="1800" dirty="0">
                <a:effectLst/>
                <a:ea typeface="Times New Roman" panose="02020603050405020304" pitchFamily="18" charset="0"/>
              </a:rPr>
              <a:t>LŽŪKT vidinį kanalą žino 116 respondentų,</a:t>
            </a:r>
          </a:p>
          <a:p>
            <a:pPr marL="457200" indent="540385" algn="ctr" fontAlgn="t"/>
            <a:r>
              <a:rPr lang="lt-LT" sz="1800" dirty="0">
                <a:effectLst/>
                <a:ea typeface="Times New Roman" panose="02020603050405020304" pitchFamily="18" charset="0"/>
              </a:rPr>
              <a:t>kas sudaro 61,1 proc., 71 nežino ir 3 į klausimą neatsakė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BAB08-749B-45AC-9A7E-8A11A523B4E6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EA157-BB66-4C83-B4BC-6FB0D96C649F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CB7CC-059E-4122-856A-7A3F7CB49FE9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C1D8571E-91FA-44C4-A18B-F1848DC1157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507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xtBox 666">
            <a:extLst>
              <a:ext uri="{FF2B5EF4-FFF2-40B4-BE49-F238E27FC236}">
                <a16:creationId xmlns:a16="http://schemas.microsoft.com/office/drawing/2014/main" id="{EA4D65FE-F9DB-4E91-B8EB-02940020AF42}"/>
              </a:ext>
            </a:extLst>
          </p:cNvPr>
          <p:cNvSpPr txBox="1"/>
          <p:nvPr/>
        </p:nvSpPr>
        <p:spPr>
          <a:xfrm>
            <a:off x="6417139" y="3583346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accent4"/>
                </a:solidFill>
              </a:rPr>
              <a:t>4,6%</a:t>
            </a:r>
            <a:endParaRPr lang="ko-KR" altLang="en-US" sz="3200" b="1" dirty="0">
              <a:solidFill>
                <a:schemeClr val="accent4"/>
              </a:solidFill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4273" y="2990418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accent3"/>
                </a:solidFill>
              </a:rPr>
              <a:t>0,9%</a:t>
            </a:r>
            <a:endParaRPr lang="ko-KR" altLang="en-US" sz="32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02306" y="2393708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2"/>
                </a:solidFill>
              </a:rPr>
              <a:t>20</a:t>
            </a:r>
            <a:r>
              <a:rPr lang="en-US" altLang="ko-KR" sz="3200" b="1" dirty="0">
                <a:solidFill>
                  <a:schemeClr val="accent2"/>
                </a:solidFill>
              </a:rPr>
              <a:t>%</a:t>
            </a:r>
            <a:endParaRPr lang="ko-KR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683007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chemeClr val="accent1"/>
                </a:solidFill>
              </a:rPr>
              <a:t>4,3%</a:t>
            </a:r>
            <a:endParaRPr lang="ko-KR" altLang="en-US" sz="3200" b="1" dirty="0">
              <a:solidFill>
                <a:schemeClr val="accent1"/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90896211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09228"/>
            <a:ext cx="6362160" cy="20271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540385" algn="just" fontAlgn="t"/>
            <a:r>
              <a:rPr lang="lt-LT" sz="1800" dirty="0">
                <a:solidFill>
                  <a:srgbClr val="444444"/>
                </a:solidFill>
                <a:effectLst/>
                <a:ea typeface="Times New Roman" panose="02020603050405020304" pitchFamily="18" charset="0"/>
              </a:rPr>
              <a:t>Norėdami pranešti apie korupcinį atvejį, 131 respondentas informuotų atsakingą už korupcijos prevenciją, 82 informaciją pateiktų el. paštu: </a:t>
            </a:r>
            <a:r>
              <a:rPr lang="lt-LT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pranešk</a:t>
            </a:r>
            <a:r>
              <a:rPr lang="en-US" sz="1800" u="sng" dirty="0">
                <a:solidFill>
                  <a:srgbClr val="0000FF"/>
                </a:solidFill>
                <a:effectLst/>
                <a:ea typeface="Times New Roman" panose="02020603050405020304" pitchFamily="18" charset="0"/>
                <a:hlinkClick r:id="rId3"/>
              </a:rPr>
              <a:t>@lzukt.lt</a:t>
            </a:r>
            <a:r>
              <a:rPr lang="en-US" sz="1800" dirty="0">
                <a:solidFill>
                  <a:srgbClr val="444444"/>
                </a:solidFill>
                <a:effectLst/>
                <a:ea typeface="Times New Roman" panose="02020603050405020304" pitchFamily="18" charset="0"/>
              </a:rPr>
              <a:t>, 65 – </a:t>
            </a:r>
            <a:r>
              <a:rPr lang="lt-LT" sz="1800" dirty="0">
                <a:solidFill>
                  <a:srgbClr val="444444"/>
                </a:solidFill>
                <a:effectLst/>
                <a:ea typeface="Times New Roman" panose="02020603050405020304" pitchFamily="18" charset="0"/>
              </a:rPr>
              <a:t>tiesioginį vadovą. 1 respondentas – nežino kur kreiptis.</a:t>
            </a:r>
            <a:endParaRPr lang="lt-LT" sz="1800" dirty="0">
              <a:effectLst/>
              <a:ea typeface="Times New Roman" panose="02020603050405020304" pitchFamily="18" charset="0"/>
            </a:endParaRPr>
          </a:p>
          <a:p>
            <a:pPr marL="457200" indent="540385" algn="just" fontAlgn="t"/>
            <a:r>
              <a:rPr lang="lt-LT" sz="1800" dirty="0">
                <a:solidFill>
                  <a:srgbClr val="44444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lt-L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7929D8-9A04-4E3D-9936-D0F09F7C4BB9}"/>
              </a:ext>
            </a:extLst>
          </p:cNvPr>
          <p:cNvSpPr txBox="1"/>
          <p:nvPr/>
        </p:nvSpPr>
        <p:spPr>
          <a:xfrm>
            <a:off x="6426469" y="4207017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rgbClr val="FF0000"/>
                </a:solidFill>
              </a:rPr>
              <a:t>2,2%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C6BA8D-68FB-43D3-99C6-C496C62CED43}"/>
              </a:ext>
            </a:extLst>
          </p:cNvPr>
          <p:cNvSpPr txBox="1"/>
          <p:nvPr/>
        </p:nvSpPr>
        <p:spPr>
          <a:xfrm>
            <a:off x="6426469" y="4830688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rgbClr val="57687C"/>
                </a:solidFill>
              </a:rPr>
              <a:t>40,3%</a:t>
            </a:r>
            <a:endParaRPr lang="ko-KR" altLang="en-US" sz="3200" b="1" dirty="0">
              <a:solidFill>
                <a:srgbClr val="57687C"/>
              </a:solidFill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B21BB489-16B4-4982-B899-7462BEB38EF2}"/>
              </a:ext>
            </a:extLst>
          </p:cNvPr>
          <p:cNvSpPr/>
          <p:nvPr/>
        </p:nvSpPr>
        <p:spPr>
          <a:xfrm>
            <a:off x="8784953" y="2957609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DC200C1-6772-41CA-8790-141F279801A1}"/>
              </a:ext>
            </a:extLst>
          </p:cNvPr>
          <p:cNvSpPr/>
          <p:nvPr/>
        </p:nvSpPr>
        <p:spPr>
          <a:xfrm>
            <a:off x="8784953" y="4207018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582E0026-D87E-4BFB-B7B2-4629F2E85476}"/>
              </a:ext>
            </a:extLst>
          </p:cNvPr>
          <p:cNvSpPr/>
          <p:nvPr/>
        </p:nvSpPr>
        <p:spPr>
          <a:xfrm>
            <a:off x="8784953" y="358334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CF353B5A-B7A6-46DD-ADA2-0A9F402850BA}"/>
              </a:ext>
            </a:extLst>
          </p:cNvPr>
          <p:cNvSpPr/>
          <p:nvPr/>
        </p:nvSpPr>
        <p:spPr>
          <a:xfrm>
            <a:off x="8784952" y="484367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64287817-47BA-48DD-810E-1157254FF19C}"/>
              </a:ext>
            </a:extLst>
          </p:cNvPr>
          <p:cNvSpPr/>
          <p:nvPr/>
        </p:nvSpPr>
        <p:spPr>
          <a:xfrm>
            <a:off x="8784952" y="5480336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CC0798BC-88ED-4A93-B8CB-1FF23ADAE77A}"/>
              </a:ext>
            </a:extLst>
          </p:cNvPr>
          <p:cNvSpPr/>
          <p:nvPr/>
        </p:nvSpPr>
        <p:spPr>
          <a:xfrm>
            <a:off x="8784959" y="2319275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E56BCBCF-CC6D-4FF3-9FF0-996F3C77E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7. AR ŽINOT E KUR KREIPTIS, NORINT PRANEŠTI APIE</a:t>
            </a:r>
            <a:br>
              <a:rPr lang="lt-LT" sz="2800" dirty="0"/>
            </a:br>
            <a:r>
              <a:rPr lang="lt-LT" sz="2800" dirty="0"/>
              <a:t>KORUPCIJOS ATVEJĮ? (GALIMI KELI VARIANTAI)</a:t>
            </a:r>
            <a:endParaRPr lang="en-US" sz="2800" dirty="0"/>
          </a:p>
        </p:txBody>
      </p:sp>
      <p:sp>
        <p:nvSpPr>
          <p:cNvPr id="33" name="Rectangle 5">
            <a:extLst>
              <a:ext uri="{FF2B5EF4-FFF2-40B4-BE49-F238E27FC236}">
                <a16:creationId xmlns:a16="http://schemas.microsoft.com/office/drawing/2014/main" id="{14EDB06A-A24A-4718-8457-B4D80F89EA14}"/>
              </a:ext>
            </a:extLst>
          </p:cNvPr>
          <p:cNvSpPr/>
          <p:nvPr/>
        </p:nvSpPr>
        <p:spPr>
          <a:xfrm>
            <a:off x="8784952" y="6116995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id="{2770C297-AA7F-4661-9CFF-70E218A7F13F}"/>
              </a:ext>
            </a:extLst>
          </p:cNvPr>
          <p:cNvSpPr/>
          <p:nvPr/>
        </p:nvSpPr>
        <p:spPr>
          <a:xfrm>
            <a:off x="8784953" y="168300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82A8C9-FD55-441B-AB28-9429422F66DD}"/>
              </a:ext>
            </a:extLst>
          </p:cNvPr>
          <p:cNvSpPr txBox="1"/>
          <p:nvPr/>
        </p:nvSpPr>
        <p:spPr>
          <a:xfrm>
            <a:off x="6426469" y="5436179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rgbClr val="044D75"/>
                </a:solidFill>
              </a:rPr>
              <a:t>25,2%</a:t>
            </a:r>
            <a:endParaRPr lang="ko-KR" altLang="en-US" sz="3200" b="1" dirty="0">
              <a:solidFill>
                <a:srgbClr val="044D75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9EBA94A1-F8E4-4775-BB9F-47DDF2F1571C}"/>
              </a:ext>
            </a:extLst>
          </p:cNvPr>
          <p:cNvSpPr txBox="1"/>
          <p:nvPr/>
        </p:nvSpPr>
        <p:spPr>
          <a:xfrm>
            <a:off x="6426469" y="6029464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en-US" altLang="ko-KR" sz="3200" b="1" dirty="0">
                <a:solidFill>
                  <a:srgbClr val="57687C"/>
                </a:solidFill>
              </a:rPr>
              <a:t>2,5%</a:t>
            </a:r>
            <a:endParaRPr lang="ko-KR" altLang="en-US" sz="3200" b="1" dirty="0">
              <a:solidFill>
                <a:srgbClr val="57687C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D02CA6-0049-4335-91AD-CE44721466C3}"/>
              </a:ext>
            </a:extLst>
          </p:cNvPr>
          <p:cNvSpPr txBox="1"/>
          <p:nvPr/>
        </p:nvSpPr>
        <p:spPr>
          <a:xfrm>
            <a:off x="8848013" y="1827609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DIREKTORI</a:t>
            </a:r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Ų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EFA43E1-7896-4280-B98D-11532890E35F}"/>
              </a:ext>
            </a:extLst>
          </p:cNvPr>
          <p:cNvSpPr txBox="1"/>
          <p:nvPr/>
        </p:nvSpPr>
        <p:spPr>
          <a:xfrm>
            <a:off x="8848012" y="2466223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TIESIOGINĮ VADOVĄ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F919DAEA-91FB-460B-BCF6-AC4F0347219F}"/>
              </a:ext>
            </a:extLst>
          </p:cNvPr>
          <p:cNvSpPr txBox="1"/>
          <p:nvPr/>
        </p:nvSpPr>
        <p:spPr>
          <a:xfrm>
            <a:off x="8848012" y="3155179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ŽŪM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1E4D740A-B6C1-4032-B0DC-ECF0C52EB67C}"/>
              </a:ext>
            </a:extLst>
          </p:cNvPr>
          <p:cNvSpPr txBox="1"/>
          <p:nvPr/>
        </p:nvSpPr>
        <p:spPr>
          <a:xfrm>
            <a:off x="8848012" y="3769674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STT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2A35677F-01CF-47F7-B051-646FC1DC0A5A}"/>
              </a:ext>
            </a:extLst>
          </p:cNvPr>
          <p:cNvSpPr txBox="1"/>
          <p:nvPr/>
        </p:nvSpPr>
        <p:spPr>
          <a:xfrm>
            <a:off x="8848011" y="4373092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PROKURATŪRĄ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307D0C5-CCAE-418B-B70B-964A06360F45}"/>
              </a:ext>
            </a:extLst>
          </p:cNvPr>
          <p:cNvSpPr txBox="1"/>
          <p:nvPr/>
        </p:nvSpPr>
        <p:spPr>
          <a:xfrm>
            <a:off x="8848010" y="4879363"/>
            <a:ext cx="2387139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ATSAKINGĄ UŽ KORUPCIJĄ LŽŪKT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9DE39DCE-DD34-4FF1-A240-02B2D4C96128}"/>
              </a:ext>
            </a:extLst>
          </p:cNvPr>
          <p:cNvSpPr txBox="1"/>
          <p:nvPr/>
        </p:nvSpPr>
        <p:spPr>
          <a:xfrm>
            <a:off x="8848009" y="5506244"/>
            <a:ext cx="2387139" cy="52322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EL. PAŠTU:</a:t>
            </a:r>
            <a:b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PRANEŠK</a:t>
            </a:r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@LZUKT.LT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872FD2C-7500-4FE1-B648-AAEE3E3E5D91}"/>
              </a:ext>
            </a:extLst>
          </p:cNvPr>
          <p:cNvSpPr txBox="1"/>
          <p:nvPr/>
        </p:nvSpPr>
        <p:spPr>
          <a:xfrm>
            <a:off x="8848008" y="6231605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en-US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KITA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8" name="Paveikslėlis 4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655BBB91-25CD-4F54-8E8A-075A958D32B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22217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en-US" sz="2800" dirty="0"/>
              <a:t>8</a:t>
            </a:r>
            <a:r>
              <a:rPr lang="lt-LT" sz="2800" dirty="0"/>
              <a:t>. </a:t>
            </a:r>
            <a:r>
              <a:rPr lang="en-US" sz="2800" dirty="0"/>
              <a:t>J</a:t>
            </a:r>
            <a:r>
              <a:rPr lang="lt-LT" sz="2800" dirty="0"/>
              <a:t>ŪSŲ MANYMU, KURIOSE VEIKLOS SRITYSE GALI</a:t>
            </a:r>
            <a:br>
              <a:rPr lang="lt-LT" sz="2800" dirty="0"/>
            </a:br>
            <a:r>
              <a:rPr lang="lt-LT" sz="2800" dirty="0"/>
              <a:t>PASIREIKŠTI KORUPCIJA LŽŪKT?</a:t>
            </a:r>
            <a:endParaRPr lang="en-US" sz="2800" dirty="0"/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/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2" name="TextBox 21">
            <a:extLst>
              <a:ext uri="{FF2B5EF4-FFF2-40B4-BE49-F238E27FC236}">
                <a16:creationId xmlns:a16="http://schemas.microsoft.com/office/drawing/2014/main" id="{CC7D203E-C53B-4C8A-BAB0-40C8E28F4A2C}"/>
              </a:ext>
            </a:extLst>
          </p:cNvPr>
          <p:cNvSpPr txBox="1"/>
          <p:nvPr/>
        </p:nvSpPr>
        <p:spPr>
          <a:xfrm>
            <a:off x="797070" y="5846375"/>
            <a:ext cx="10402133" cy="679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Labai tikėtina ir tikėtina, kad LŽŪKT korupcija gali pasireikšti pirkimuose.</a:t>
            </a:r>
            <a:b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Taip nurodė 60,7 proc. atsakiusių respondentų. 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5" name="Paveikslėlis 24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0642A7BF-DDC2-4E10-B65E-151F5388653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6C978003-9A3E-4AA7-8B99-89AA76D2238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41007910"/>
              </p:ext>
            </p:extLst>
          </p:nvPr>
        </p:nvGraphicFramePr>
        <p:xfrm>
          <a:off x="465827" y="1438173"/>
          <a:ext cx="10849992" cy="4123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322194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TextBox 666">
            <a:extLst>
              <a:ext uri="{FF2B5EF4-FFF2-40B4-BE49-F238E27FC236}">
                <a16:creationId xmlns:a16="http://schemas.microsoft.com/office/drawing/2014/main" id="{EA4D65FE-F9DB-4E91-B8EB-02940020AF42}"/>
              </a:ext>
            </a:extLst>
          </p:cNvPr>
          <p:cNvSpPr txBox="1"/>
          <p:nvPr/>
        </p:nvSpPr>
        <p:spPr>
          <a:xfrm>
            <a:off x="6417139" y="3583346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4"/>
                </a:solidFill>
              </a:rPr>
              <a:t>13,9</a:t>
            </a:r>
            <a:r>
              <a:rPr lang="en-US" altLang="ko-KR" sz="3200" b="1" dirty="0">
                <a:solidFill>
                  <a:schemeClr val="accent4"/>
                </a:solidFill>
              </a:rPr>
              <a:t>%</a:t>
            </a:r>
            <a:endParaRPr lang="ko-KR" altLang="en-US" sz="3200" b="1" dirty="0">
              <a:solidFill>
                <a:schemeClr val="accent4"/>
              </a:solidFill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4273" y="2990418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3"/>
                </a:solidFill>
              </a:rPr>
              <a:t>12</a:t>
            </a:r>
            <a:r>
              <a:rPr lang="en-US" altLang="ko-KR" sz="3200" b="1" dirty="0">
                <a:solidFill>
                  <a:schemeClr val="accent3"/>
                </a:solidFill>
              </a:rPr>
              <a:t>%</a:t>
            </a:r>
            <a:endParaRPr lang="ko-KR" altLang="en-US" sz="32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02306" y="2393708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2"/>
                </a:solidFill>
              </a:rPr>
              <a:t>29,5</a:t>
            </a:r>
            <a:r>
              <a:rPr lang="en-US" altLang="ko-KR" sz="3200" b="1" dirty="0">
                <a:solidFill>
                  <a:schemeClr val="accent2"/>
                </a:solidFill>
              </a:rPr>
              <a:t>%</a:t>
            </a:r>
            <a:endParaRPr lang="ko-KR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683007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1"/>
                </a:solidFill>
              </a:rPr>
              <a:t>26,8</a:t>
            </a:r>
            <a:r>
              <a:rPr lang="en-US" altLang="ko-KR" sz="3200" b="1" dirty="0">
                <a:solidFill>
                  <a:schemeClr val="accent1"/>
                </a:solidFill>
              </a:rPr>
              <a:t>%</a:t>
            </a:r>
            <a:endParaRPr lang="ko-KR" altLang="en-US" sz="3200" b="1" dirty="0">
              <a:solidFill>
                <a:schemeClr val="accent1"/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56777209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104886" y="5019868"/>
            <a:ext cx="6362160" cy="18381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 fontAlgn="t">
              <a:lnSpc>
                <a:spcPct val="106000"/>
              </a:lnSpc>
              <a:spcAft>
                <a:spcPts val="800"/>
              </a:spcAft>
            </a:pPr>
            <a:r>
              <a:rPr lang="lt-LT" sz="14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Respondentų nuomone, efektyviausios priemonės, mažinančios korupciją, yra darbuotojų antikorupcinis švietimas ir mokymas (atsakė 108) ir informacijos apie korupcijos pasireiškimo atvejus viešas skelbimas – atsakė 98 respondentai. Taip pat respondentai įvardijo kaip priemones kovai su korupcija orų darbo užmokestį bei reguliarų priminimą apie situacijos rimtumą ir net mažų korupcijos atvejų įvardijimą.</a:t>
            </a:r>
          </a:p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7929D8-9A04-4E3D-9936-D0F09F7C4BB9}"/>
              </a:ext>
            </a:extLst>
          </p:cNvPr>
          <p:cNvSpPr txBox="1"/>
          <p:nvPr/>
        </p:nvSpPr>
        <p:spPr>
          <a:xfrm>
            <a:off x="6426469" y="4207017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rgbClr val="FF0000"/>
                </a:solidFill>
              </a:rPr>
              <a:t>10,9</a:t>
            </a:r>
            <a:r>
              <a:rPr lang="en-US" altLang="ko-KR" sz="3200" b="1" dirty="0">
                <a:solidFill>
                  <a:srgbClr val="FF0000"/>
                </a:solidFill>
              </a:rPr>
              <a:t>%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C6BA8D-68FB-43D3-99C6-C496C62CED43}"/>
              </a:ext>
            </a:extLst>
          </p:cNvPr>
          <p:cNvSpPr txBox="1"/>
          <p:nvPr/>
        </p:nvSpPr>
        <p:spPr>
          <a:xfrm>
            <a:off x="6426469" y="4830688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rgbClr val="57687C"/>
                </a:solidFill>
              </a:rPr>
              <a:t>5,2</a:t>
            </a:r>
            <a:r>
              <a:rPr lang="en-US" altLang="ko-KR" sz="3200" b="1" dirty="0">
                <a:solidFill>
                  <a:srgbClr val="57687C"/>
                </a:solidFill>
              </a:rPr>
              <a:t>%</a:t>
            </a:r>
            <a:endParaRPr lang="ko-KR" altLang="en-US" sz="3200" b="1" dirty="0">
              <a:solidFill>
                <a:srgbClr val="57687C"/>
              </a:solidFill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B21BB489-16B4-4982-B899-7462BEB38EF2}"/>
              </a:ext>
            </a:extLst>
          </p:cNvPr>
          <p:cNvSpPr/>
          <p:nvPr/>
        </p:nvSpPr>
        <p:spPr>
          <a:xfrm>
            <a:off x="8784953" y="2957609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DC200C1-6772-41CA-8790-141F279801A1}"/>
              </a:ext>
            </a:extLst>
          </p:cNvPr>
          <p:cNvSpPr/>
          <p:nvPr/>
        </p:nvSpPr>
        <p:spPr>
          <a:xfrm>
            <a:off x="8784953" y="4207018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582E0026-D87E-4BFB-B7B2-4629F2E85476}"/>
              </a:ext>
            </a:extLst>
          </p:cNvPr>
          <p:cNvSpPr/>
          <p:nvPr/>
        </p:nvSpPr>
        <p:spPr>
          <a:xfrm>
            <a:off x="8784953" y="358334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CF353B5A-B7A6-46DD-ADA2-0A9F402850BA}"/>
              </a:ext>
            </a:extLst>
          </p:cNvPr>
          <p:cNvSpPr/>
          <p:nvPr/>
        </p:nvSpPr>
        <p:spPr>
          <a:xfrm>
            <a:off x="8784952" y="484367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64287817-47BA-48DD-810E-1157254FF19C}"/>
              </a:ext>
            </a:extLst>
          </p:cNvPr>
          <p:cNvSpPr/>
          <p:nvPr/>
        </p:nvSpPr>
        <p:spPr>
          <a:xfrm>
            <a:off x="8784952" y="5480336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CC0798BC-88ED-4A93-B8CB-1FF23ADAE77A}"/>
              </a:ext>
            </a:extLst>
          </p:cNvPr>
          <p:cNvSpPr/>
          <p:nvPr/>
        </p:nvSpPr>
        <p:spPr>
          <a:xfrm>
            <a:off x="8784959" y="2319275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8" name="Title 3">
            <a:extLst>
              <a:ext uri="{FF2B5EF4-FFF2-40B4-BE49-F238E27FC236}">
                <a16:creationId xmlns:a16="http://schemas.microsoft.com/office/drawing/2014/main" id="{E56BCBCF-CC6D-4FF3-9FF0-996F3C77E8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9. KOKIOS JŪSŲ NUOMONE, EFEKTYVIAUSIOS PRIĖMONĖS,</a:t>
            </a:r>
            <a:br>
              <a:rPr lang="lt-LT" sz="2800" dirty="0"/>
            </a:br>
            <a:r>
              <a:rPr lang="lt-LT" sz="2800" dirty="0"/>
              <a:t>MAŽINANČIOS KORUPCIJOS PASIREIŠKIMĄ LŽŪKT? (GALIMA RINKTIS KELIS ATSAKYMO VARIANTUS)</a:t>
            </a:r>
            <a:endParaRPr lang="en-US" sz="2800" dirty="0"/>
          </a:p>
        </p:txBody>
      </p:sp>
      <p:sp>
        <p:nvSpPr>
          <p:cNvPr id="35" name="Rectangle 5">
            <a:extLst>
              <a:ext uri="{FF2B5EF4-FFF2-40B4-BE49-F238E27FC236}">
                <a16:creationId xmlns:a16="http://schemas.microsoft.com/office/drawing/2014/main" id="{2770C297-AA7F-4661-9CFF-70E218A7F13F}"/>
              </a:ext>
            </a:extLst>
          </p:cNvPr>
          <p:cNvSpPr/>
          <p:nvPr/>
        </p:nvSpPr>
        <p:spPr>
          <a:xfrm>
            <a:off x="8784953" y="168300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882A8C9-FD55-441B-AB28-9429422F66DD}"/>
              </a:ext>
            </a:extLst>
          </p:cNvPr>
          <p:cNvSpPr txBox="1"/>
          <p:nvPr/>
        </p:nvSpPr>
        <p:spPr>
          <a:xfrm>
            <a:off x="6426469" y="5436179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rgbClr val="044D75"/>
                </a:solidFill>
              </a:rPr>
              <a:t>1,6</a:t>
            </a:r>
            <a:r>
              <a:rPr lang="en-US" altLang="ko-KR" sz="3200" b="1" dirty="0">
                <a:solidFill>
                  <a:srgbClr val="044D75"/>
                </a:solidFill>
              </a:rPr>
              <a:t>%</a:t>
            </a:r>
            <a:endParaRPr lang="ko-KR" altLang="en-US" sz="3200" b="1" dirty="0">
              <a:solidFill>
                <a:srgbClr val="044D75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98D02CA6-0049-4335-91AD-CE44721466C3}"/>
              </a:ext>
            </a:extLst>
          </p:cNvPr>
          <p:cNvSpPr txBox="1"/>
          <p:nvPr/>
        </p:nvSpPr>
        <p:spPr>
          <a:xfrm>
            <a:off x="8848009" y="1699663"/>
            <a:ext cx="2387139" cy="600164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INFORMACIJOS APIE KORUPCIJOS ATVEJUS VIEŠAS SKELBIMAS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B244787-B0AB-4499-9580-CF66D74862BD}"/>
              </a:ext>
            </a:extLst>
          </p:cNvPr>
          <p:cNvSpPr txBox="1"/>
          <p:nvPr/>
        </p:nvSpPr>
        <p:spPr>
          <a:xfrm>
            <a:off x="8784951" y="2307045"/>
            <a:ext cx="2387139" cy="600164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DARBUOTOJŲ ANTIKORUPCINIS ŠVIETIMAS IR MOKYMAS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99D2DD4-ABEB-4E72-96E0-9508B9CF0530}"/>
              </a:ext>
            </a:extLst>
          </p:cNvPr>
          <p:cNvSpPr txBox="1"/>
          <p:nvPr/>
        </p:nvSpPr>
        <p:spPr>
          <a:xfrm>
            <a:off x="8784950" y="3120033"/>
            <a:ext cx="2387139" cy="2616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ĮDIEGTAS VIDINIS KANALAS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55CB882F-76F0-40FD-9455-90AEEFBF50D0}"/>
              </a:ext>
            </a:extLst>
          </p:cNvPr>
          <p:cNvSpPr txBox="1"/>
          <p:nvPr/>
        </p:nvSpPr>
        <p:spPr>
          <a:xfrm>
            <a:off x="8784949" y="3705204"/>
            <a:ext cx="2387139" cy="43088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NAUJAI PRIIMTŲ DARBUOTOJŲ</a:t>
            </a:r>
          </a:p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ANTIKORUPCINIS APMOKYMAS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4D09B63F-E0FD-41DC-9797-D0A8C38601D9}"/>
              </a:ext>
            </a:extLst>
          </p:cNvPr>
          <p:cNvSpPr txBox="1"/>
          <p:nvPr/>
        </p:nvSpPr>
        <p:spPr>
          <a:xfrm>
            <a:off x="8784949" y="4415798"/>
            <a:ext cx="2387139" cy="2616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VIDAUS AUDITAS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3D6493C-267B-4BE6-80C3-B9972D2933C9}"/>
              </a:ext>
            </a:extLst>
          </p:cNvPr>
          <p:cNvSpPr txBox="1"/>
          <p:nvPr/>
        </p:nvSpPr>
        <p:spPr>
          <a:xfrm>
            <a:off x="8784949" y="4961001"/>
            <a:ext cx="2387139" cy="43088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NĖRA EFEKTYVIŲ PRIEMONIŲ KORUPCIJAI MAŽINTI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25464C9-4207-488E-8D27-CE815B285A75}"/>
              </a:ext>
            </a:extLst>
          </p:cNvPr>
          <p:cNvSpPr txBox="1"/>
          <p:nvPr/>
        </p:nvSpPr>
        <p:spPr>
          <a:xfrm>
            <a:off x="8784948" y="5677324"/>
            <a:ext cx="2387139" cy="2616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11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KITA</a:t>
            </a:r>
            <a:endParaRPr lang="en-US" altLang="ko-KR" sz="11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51" name="Paveikslėlis 50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27F51EA0-B730-4A72-8F76-56134DB02C0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3754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10. AR YRA BUVĘ SITUACIJŲ, KAI JUMS AR JŪSŲ KOLEGAI</a:t>
            </a:r>
            <a:br>
              <a:rPr lang="lt-LT" sz="2800" dirty="0"/>
            </a:br>
            <a:r>
              <a:rPr lang="lt-LT" sz="2800" dirty="0"/>
              <a:t>BUVO SIŪLOMS KYŠIS?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0,5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95,3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4,2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418859784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18185"/>
            <a:ext cx="6362160" cy="973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181 respondentas atsakė, kad nei Jam, nei kolegoms kyšis nebuvo siūlomas, 8 atsakė, kad buvo siūloma, ir 1 respondentas į klausimą neatsakė.</a:t>
            </a: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BAB08-749B-45AC-9A7E-8A11A523B4E6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EA157-BB66-4C83-B4BC-6FB0D96C649F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CB7CC-059E-4122-856A-7A3F7CB49FE9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1F5B16EA-1444-4980-A87F-30AECA4C3FC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97529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11. AR BUVOTE KITAIP DARBE SUSIDŪRĘ SU KORUPCIJA ?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1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93,2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5,8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/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18185"/>
            <a:ext cx="6362160" cy="9731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177 respondentai teigia, kad su korupcija nebuvo susidūrę, 11 nurodė, kad buvo atvejų, ir 2 į klausimą neatsakė.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BAB08-749B-45AC-9A7E-8A11A523B4E6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EA157-BB66-4C83-B4BC-6FB0D96C649F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CB7CC-059E-4122-856A-7A3F7CB49FE9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5377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12. AR APIE TAI, KAD JUMS AR JŪSŲ KOLEGAI BUVO SIŪLOMAS KYŠIS AR BUVOTE KITAIP DARBE SUSIDŪRĘ SU KORUPCIJA, KAM NORS PRANEŠĖTE?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36,8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59,5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3,7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9447643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268682" y="4945218"/>
            <a:ext cx="10419445" cy="1863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fontAlgn="t">
              <a:lnSpc>
                <a:spcPct val="106000"/>
              </a:lnSpc>
              <a:spcAft>
                <a:spcPts val="800"/>
              </a:spcAft>
            </a:pPr>
            <a:r>
              <a:rPr lang="lt-LT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Buvo siūlomas kyšis ar kitaip susidūrę su korupcija 19 respondentų. Iš jų apie korupcinį atvejį pranešė 7, t. t. 3 tiesioginiam vadovui, 2 atsakingam už korupciją, 2 nenurodė kam. Nepranešė apie korupcinį atvejį 12 respondentų, kadangi:</a:t>
            </a:r>
            <a:endParaRPr lang="lt-LT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lt-LT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atvejis toks nereikšmingas, kad apie jį nėra prasmės pranešti (4); </a:t>
            </a:r>
            <a:endParaRPr lang="lt-LT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lt-LT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nebuvo įsitikinęs, kad tai korupcijos atvejis (3); </a:t>
            </a:r>
            <a:endParaRPr lang="lt-LT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t">
              <a:lnSpc>
                <a:spcPct val="106000"/>
              </a:lnSpc>
              <a:buFont typeface="Symbol" panose="05050102010706020507" pitchFamily="18" charset="2"/>
              <a:buChar char=""/>
            </a:pPr>
            <a:r>
              <a:rPr lang="lt-LT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nežinojo, kur pranešti (2)</a:t>
            </a:r>
            <a:endParaRPr lang="lt-LT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fontAlgn="t">
              <a:lnSpc>
                <a:spcPct val="106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lt-LT" sz="1200" dirty="0"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sukeltų įtampą kolektyve (1).</a:t>
            </a:r>
          </a:p>
          <a:p>
            <a:pPr lvl="0" fontAlgn="t">
              <a:lnSpc>
                <a:spcPct val="106000"/>
              </a:lnSpc>
              <a:spcAft>
                <a:spcPts val="800"/>
              </a:spcAft>
            </a:pPr>
            <a:r>
              <a:rPr lang="lt-LT" sz="1200" b="0" i="0" dirty="0">
                <a:effectLst/>
                <a:latin typeface="Segoe UI" panose="020B0502040204020203" pitchFamily="34" charset="0"/>
              </a:rPr>
              <a:t>Kita (2): „Nebuvo ko pranešti nes korupcinių veiksmų neįvyko, buvo tik </a:t>
            </a:r>
            <a:r>
              <a:rPr lang="lt-LT" sz="1200" b="0" i="0" dirty="0" err="1">
                <a:effectLst/>
                <a:latin typeface="Segoe UI" panose="020B0502040204020203" pitchFamily="34" charset="0"/>
              </a:rPr>
              <a:t>intensijos</a:t>
            </a:r>
            <a:r>
              <a:rPr lang="lt-LT" sz="1200" b="0" i="0" dirty="0">
                <a:effectLst/>
                <a:latin typeface="Segoe UI" panose="020B0502040204020203" pitchFamily="34" charset="0"/>
              </a:rPr>
              <a:t>, kurios buvo tuo pat metu "nugesintos" </a:t>
            </a:r>
            <a:br>
              <a:rPr lang="lt-LT" sz="1200" b="0" i="0" dirty="0">
                <a:effectLst/>
                <a:latin typeface="Segoe UI" panose="020B0502040204020203" pitchFamily="34" charset="0"/>
              </a:rPr>
            </a:br>
            <a:r>
              <a:rPr lang="lt-LT" sz="1200" b="0" i="0" dirty="0">
                <a:effectLst/>
                <a:latin typeface="Segoe UI" panose="020B0502040204020203" pitchFamily="34" charset="0"/>
              </a:rPr>
              <a:t>ir „Nes kyšio buvo atsisakyta o su siūlytoja vėliau nebuvo jokių darbo santykių“.</a:t>
            </a:r>
            <a:endParaRPr lang="lt-LT" sz="1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BAB08-749B-45AC-9A7E-8A11A523B4E6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EA157-BB66-4C83-B4BC-6FB0D96C649F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CB7CC-059E-4122-856A-7A3F7CB49FE9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62D3446A-0CBD-49DC-8CCC-9046BF4944B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21827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13. AR NORĖTUMĖTE DAUGIAU SUŽINOTI APIE PRIEMONES</a:t>
            </a:r>
            <a:br>
              <a:rPr lang="lt-LT" sz="2800" dirty="0"/>
            </a:br>
            <a:r>
              <a:rPr lang="lt-LT" sz="2800" dirty="0"/>
              <a:t>KORUPCIJAI MAŽINTI IR KAIP KOVOTI SUKORUPCIJA ?</a:t>
            </a:r>
            <a:endParaRPr lang="en-US" sz="2800" dirty="0"/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1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55,8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43,2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02445292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18185"/>
            <a:ext cx="636216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28600" indent="540385" algn="ctr" fontAlgn="t"/>
            <a:r>
              <a:rPr lang="lt-LT" sz="1800" dirty="0">
                <a:solidFill>
                  <a:srgbClr val="444444"/>
                </a:solidFill>
                <a:effectLst/>
                <a:latin typeface="+mj-lt"/>
                <a:ea typeface="Times New Roman" panose="02020603050405020304" pitchFamily="18" charset="0"/>
              </a:rPr>
              <a:t>Daugiau informacijos apie priemones korupcijai mažinti ir kaip su ja kovoti sužinoti norėtų 82 respondentai, informacijos ir žinių pakanka 106 respondentams,</a:t>
            </a:r>
            <a:br>
              <a:rPr lang="lt-LT" sz="1800" dirty="0">
                <a:solidFill>
                  <a:srgbClr val="444444"/>
                </a:solidFill>
                <a:effectLst/>
                <a:latin typeface="+mj-lt"/>
                <a:ea typeface="Times New Roman" panose="02020603050405020304" pitchFamily="18" charset="0"/>
              </a:rPr>
            </a:br>
            <a:r>
              <a:rPr lang="lt-LT" sz="1800" dirty="0">
                <a:solidFill>
                  <a:srgbClr val="444444"/>
                </a:solidFill>
                <a:effectLst/>
                <a:latin typeface="+mj-lt"/>
                <a:ea typeface="Times New Roman" panose="02020603050405020304" pitchFamily="18" charset="0"/>
              </a:rPr>
              <a:t>2 į klausimą neatsakė. </a:t>
            </a:r>
            <a:endParaRPr lang="lt-LT" sz="1800" dirty="0">
              <a:effectLst/>
              <a:latin typeface="+mj-lt"/>
              <a:ea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31BAB08-749B-45AC-9A7E-8A11A523B4E6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TAIP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4EA157-BB66-4C83-B4BC-6FB0D96C649F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3DCB7CC-059E-4122-856A-7A3F7CB49FE9}"/>
              </a:ext>
            </a:extLst>
          </p:cNvPr>
          <p:cNvSpPr txBox="1"/>
          <p:nvPr/>
        </p:nvSpPr>
        <p:spPr>
          <a:xfrm>
            <a:off x="8730038" y="4162243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KLAUSIMĄ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ADC455FC-A62E-4DCE-B602-53E174B4216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6903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409C21FB-8135-47B9-B6F3-5452448CD7E4}"/>
              </a:ext>
            </a:extLst>
          </p:cNvPr>
          <p:cNvSpPr txBox="1">
            <a:spLocks/>
          </p:cNvSpPr>
          <p:nvPr/>
        </p:nvSpPr>
        <p:spPr>
          <a:xfrm>
            <a:off x="69011" y="5548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/>
              <a:t>ŠIOS APKLAUSOS TIKSLAI: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D1C3CA-A342-4789-AB57-E4BAB9F48595}"/>
              </a:ext>
            </a:extLst>
          </p:cNvPr>
          <p:cNvSpPr txBox="1"/>
          <p:nvPr/>
        </p:nvSpPr>
        <p:spPr>
          <a:xfrm>
            <a:off x="1285650" y="1760511"/>
            <a:ext cx="9758722" cy="37115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lt-LT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Išsiaiškinti darbuotojų požiūrį į korupciją.</a:t>
            </a:r>
            <a:endParaRPr lang="lt-LT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lt-LT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Sužinoti darbuotojų poziciją dėl galimo korupcijos pasireiškimo. </a:t>
            </a:r>
            <a:endParaRPr lang="lt-LT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buFont typeface="+mj-lt"/>
              <a:buAutoNum type="arabicPeriod"/>
            </a:pPr>
            <a:r>
              <a:rPr lang="lt-LT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Identifikuoti žinias apie vykdomas korupcijos prevencijos priemones ir jų poreikį.</a:t>
            </a:r>
            <a:endParaRPr lang="lt-LT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lt-LT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Įvertinti, kokios informacijos ar žinių darbuotojams trūksta, kuriant antikorupcinę aplinką.</a:t>
            </a: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ource Sans Pro" panose="020B0503030403020204" pitchFamily="34" charset="0"/>
              </a:rPr>
              <a:t>Apklausa buvo anoniminė. Darbuotojams reikėjo užpildyti pateiktą elektroninę anketą.</a:t>
            </a:r>
            <a:b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ource Sans Pro" panose="020B0503030403020204" pitchFamily="34" charset="0"/>
              </a:rPr>
            </a:b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ource Sans Pro" panose="020B0503030403020204" pitchFamily="34" charset="0"/>
              </a:rPr>
              <a:t>Ji parengta vadovaujantis </a:t>
            </a:r>
            <a:r>
              <a:rPr lang="lt-LT" sz="1800" i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ource Sans Pro" panose="020B0503030403020204" pitchFamily="34" charset="0"/>
              </a:rPr>
              <a:t>Antikorupcinės aplinkos viešajame sektoriuje kūrimo ir įgyvendinimo vadovu</a:t>
            </a: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ource Sans Pro" panose="020B0503030403020204" pitchFamily="34" charset="0"/>
              </a:rPr>
              <a:t>, gerąja praktika, atsižvelgiant į pagrindinius apklausos tikslus. </a:t>
            </a: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aveikslėlis 9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F1709C9E-4920-40AE-BFE5-F63B180688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4865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409C21FB-8135-47B9-B6F3-5452448CD7E4}"/>
              </a:ext>
            </a:extLst>
          </p:cNvPr>
          <p:cNvSpPr txBox="1">
            <a:spLocks/>
          </p:cNvSpPr>
          <p:nvPr/>
        </p:nvSpPr>
        <p:spPr>
          <a:xfrm>
            <a:off x="-430451" y="2875478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540385" algn="ctr" fontAlgn="t">
              <a:lnSpc>
                <a:spcPct val="106000"/>
              </a:lnSpc>
              <a:spcAft>
                <a:spcPts val="600"/>
              </a:spcAft>
            </a:pPr>
            <a:r>
              <a:rPr lang="lt-LT" sz="4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RESPONDENTŲ PASTEBĖJIMAI</a:t>
            </a:r>
            <a:br>
              <a:rPr lang="lt-LT" sz="4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lt-LT" sz="4400" b="1" dirty="0">
                <a:effectLst/>
                <a:latin typeface="+mn-lt"/>
                <a:ea typeface="Times New Roman" panose="02020603050405020304" pitchFamily="18" charset="0"/>
                <a:cs typeface="Times New Roman" panose="02020603050405020304" pitchFamily="18" charset="0"/>
              </a:rPr>
              <a:t>IR PASIŪLYMAI</a:t>
            </a:r>
            <a:endParaRPr lang="lt-LT" sz="4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aveikslėlis 3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994C6383-DD84-40B9-98C6-CBB22788E55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3778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2E4B55-C554-4CED-8707-7DFE6736DA33}"/>
              </a:ext>
            </a:extLst>
          </p:cNvPr>
          <p:cNvSpPr txBox="1">
            <a:spLocks/>
          </p:cNvSpPr>
          <p:nvPr/>
        </p:nvSpPr>
        <p:spPr>
          <a:xfrm>
            <a:off x="69011" y="5548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E04EAF-EEA0-4878-BA78-4BD383DDC015}"/>
              </a:ext>
            </a:extLst>
          </p:cNvPr>
          <p:cNvSpPr txBox="1"/>
          <p:nvPr/>
        </p:nvSpPr>
        <p:spPr>
          <a:xfrm>
            <a:off x="1285650" y="2029452"/>
            <a:ext cx="9758722" cy="5065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180340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Savo nuomonę įrašė 36 respondentai. 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Daugiausia </a:t>
            </a:r>
            <a:r>
              <a:rPr lang="lt-LT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pasiūlymų</a:t>
            </a: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įrašyta susijusių su mokymu, viešinimu visų pasitaikiusių atvejų,</a:t>
            </a:r>
            <a:r>
              <a:rPr lang="lt-L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galimų rizikų išgryninimu. Taip pat siūlyta</a:t>
            </a: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nepriiminėti į darbą darbuotojų artimųjų arba pažįstamų; daugiau vidinės formalios komunikacijos LŽŪKT, bendrų trumpų nuotolinių susirinkimų, kuriuose būtų visiems vienodai pateikiama informacija be interpretacijų, be nuostatų ar pan., taip pat ir informacija, susijusi su Korupcija. </a:t>
            </a:r>
            <a:endParaRPr lang="lt-LT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180340" fontAlgn="t">
              <a:lnSpc>
                <a:spcPct val="106000"/>
              </a:lnSpc>
              <a:spcAft>
                <a:spcPts val="800"/>
              </a:spcAft>
            </a:pPr>
            <a:r>
              <a:rPr lang="lt-LT" sz="1800" b="1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Respondentų pastebėjimai</a:t>
            </a: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. Dalis respondentų teigė, kad nėra korupcijos, kad biuruose neįmanomi korupcijos atvejai, nėra sąlygų pasireikšti korupcijai, „jei klientai moka pinigus, tai papildomai kyšio jis neduos“; kiti pritarė dabartinei įgyvendinamai politikai dėl korupcijos prevencijos: „Reikia žinoti, kaip elgtis ir kokių principų laikytis, todėl informacija svarbi“, „Korupcija neaktualu – dirbi savo darbą, laikaisi nustatytų tvarkų ir gyveni ramiai“.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600"/>
              </a:spcAft>
            </a:pPr>
            <a:r>
              <a:rPr lang="lt-LT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itle 3">
            <a:extLst>
              <a:ext uri="{FF2B5EF4-FFF2-40B4-BE49-F238E27FC236}">
                <a16:creationId xmlns:a16="http://schemas.microsoft.com/office/drawing/2014/main" id="{8D71ADE5-7281-45CE-A5D1-30C66240E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1411" y="707299"/>
            <a:ext cx="12192000" cy="775778"/>
          </a:xfrm>
        </p:spPr>
        <p:txBody>
          <a:bodyPr>
            <a:noAutofit/>
          </a:bodyPr>
          <a:lstStyle/>
          <a:p>
            <a:r>
              <a:rPr lang="lt-LT" sz="2800" dirty="0"/>
              <a:t>14. </a:t>
            </a:r>
            <a:r>
              <a:rPr lang="lt-LT" sz="3200" dirty="0"/>
              <a:t>JŪSŲ PASIŪLYMAI DĖL KORUPCIJOS PREVENCIJOS</a:t>
            </a:r>
            <a:br>
              <a:rPr lang="lt-LT" sz="3200" dirty="0"/>
            </a:br>
            <a:r>
              <a:rPr lang="lt-LT" sz="3200" dirty="0"/>
              <a:t>VYKDYMO: (ĮRAŠYKITE)</a:t>
            </a:r>
            <a:endParaRPr lang="en-US" sz="2800" dirty="0"/>
          </a:p>
        </p:txBody>
      </p:sp>
      <p:pic>
        <p:nvPicPr>
          <p:cNvPr id="9" name="Paveikslėlis 8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BA007033-0EE1-488E-861B-D786F1BA33D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97682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D87979E-1BA4-4FCD-A2A8-0EC9BB8004A7}"/>
              </a:ext>
            </a:extLst>
          </p:cNvPr>
          <p:cNvSpPr txBox="1">
            <a:spLocks/>
          </p:cNvSpPr>
          <p:nvPr/>
        </p:nvSpPr>
        <p:spPr>
          <a:xfrm>
            <a:off x="69011" y="5548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/>
              <a:t>IŠVADOS (1)</a:t>
            </a:r>
            <a:endParaRPr lang="en-US" sz="28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91CABB1-A1F7-43B6-AD85-18A7B21BA329}"/>
              </a:ext>
            </a:extLst>
          </p:cNvPr>
          <p:cNvSpPr txBox="1"/>
          <p:nvPr/>
        </p:nvSpPr>
        <p:spPr>
          <a:xfrm>
            <a:off x="1285650" y="1599146"/>
            <a:ext cx="9758722" cy="4298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Išanalizavus apklausos rezultatus, nustatyta, kad apklausoje dalyvavo skirtingų veiklos sričių, amžiaus ir skirtingą darbo stažą LŽŪKT turintys darbuotojai.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Daugiau nei 90 proc. visų apklaustųjų respondentų nesusidūrę su korupcijos apraiškomis LŽŪKT.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Respondentų nuomone, tikėtina, kad galimas korupcijos pasireiškimas pirkimų, darbuotojų priėmimo į darbą, mažiau tikėtina turto naudojimo ir įkainių už paslaugas taikymo veiklos srityse.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 LŽŪKT svetainėse „KORUPCIJOS PREVENCIJA“ skiltyse esančia informacija susipažinę 81,7 proc. respondentų. Informacijos apie vykdomas priemones pakanka 70,5 proc. respondentų. Vykdomas LŽŪKT konkrečias korupcijos prevencijos priemones nurodė mažiau nei pusė – 73 respondentai; respondentų žinios įvairios, vieni žino daugiau priemonių, kiti mažiau, kiti nesidomi, nes teigia, kad jiems tai neaktualu. 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aveikslėlis 5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3CC368F1-FF7B-4CC2-87FB-42C5F524C28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07825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82E4B55-C554-4CED-8707-7DFE6736DA33}"/>
              </a:ext>
            </a:extLst>
          </p:cNvPr>
          <p:cNvSpPr txBox="1">
            <a:spLocks/>
          </p:cNvSpPr>
          <p:nvPr/>
        </p:nvSpPr>
        <p:spPr>
          <a:xfrm>
            <a:off x="69011" y="5548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28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A387226-6417-4BC5-8B3A-2C7E4F836A4F}"/>
              </a:ext>
            </a:extLst>
          </p:cNvPr>
          <p:cNvSpPr txBox="1"/>
          <p:nvPr/>
        </p:nvSpPr>
        <p:spPr>
          <a:xfrm>
            <a:off x="1428764" y="1877442"/>
            <a:ext cx="9472493" cy="42172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Daugiau sužinoti apie priemones korupcijai mažinti ir kaip kovoti su korupcija nori</a:t>
            </a:r>
            <a:br>
              <a:rPr lang="lt-L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43,2 proc. respondentų. </a:t>
            </a: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Pateikti keli konkretūs pasiūlymai tirti / stebėti tam tikras LŽŪKT veiklos sritis.</a:t>
            </a: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endParaRPr lang="lt-LT" sz="1800" dirty="0">
              <a:solidFill>
                <a:srgbClr val="000000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endParaRPr lang="lt-LT" dirty="0">
              <a:solidFill>
                <a:srgbClr val="00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 fontAlgn="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Atsižvelgiant į apklausos rezultatus, darbuotojų pastebėjimus ir pasiūlymus, kuriant antikorupcinę aplinką </a:t>
            </a:r>
            <a:r>
              <a:rPr lang="lt-LT" sz="1800" b="1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reikia</a:t>
            </a:r>
            <a:r>
              <a:rPr lang="lt-LT" sz="1800" dirty="0">
                <a:solidFill>
                  <a:srgbClr val="000000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išgryninti galimas korupcijos pasireiškimo rizikas ir su jomis supažindinti darbuotojus, stiprinti darbuotojų švietimą, vidinių mokymų metu supažindinti darbuotojus su korupcijos priemonėmis, patvirtintomis tvarkomis, aprašais ir praktiniu jų taikymu.</a:t>
            </a:r>
            <a:endParaRPr lang="lt-LT" sz="18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lt-LT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Paveikslėlis 6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E6C6E47B-1F09-447A-95BF-97032BD61A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  <p:sp>
        <p:nvSpPr>
          <p:cNvPr id="5" name="Title 3">
            <a:extLst>
              <a:ext uri="{FF2B5EF4-FFF2-40B4-BE49-F238E27FC236}">
                <a16:creationId xmlns:a16="http://schemas.microsoft.com/office/drawing/2014/main" id="{58A56165-4590-4BCC-8F17-7F365CDF7A2C}"/>
              </a:ext>
            </a:extLst>
          </p:cNvPr>
          <p:cNvSpPr txBox="1">
            <a:spLocks/>
          </p:cNvSpPr>
          <p:nvPr/>
        </p:nvSpPr>
        <p:spPr>
          <a:xfrm>
            <a:off x="221411" y="7072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/>
              <a:t>IŠVADOS (2)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8149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409C21FB-8135-47B9-B6F3-5452448CD7E4}"/>
              </a:ext>
            </a:extLst>
          </p:cNvPr>
          <p:cNvSpPr txBox="1">
            <a:spLocks/>
          </p:cNvSpPr>
          <p:nvPr/>
        </p:nvSpPr>
        <p:spPr>
          <a:xfrm>
            <a:off x="69011" y="5548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/>
              <a:t>APKLAUSOS KLAUSIMAI: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D1C3CA-A342-4789-AB57-E4BAB9F48595}"/>
              </a:ext>
            </a:extLst>
          </p:cNvPr>
          <p:cNvSpPr txBox="1"/>
          <p:nvPr/>
        </p:nvSpPr>
        <p:spPr>
          <a:xfrm>
            <a:off x="1216639" y="942788"/>
            <a:ext cx="9758722" cy="500816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Anketą sudarė uždari ir atviri klausimai. Uždaruose klausimuose respondentai galėjo pasirinkti vieną iš siūlomų atsakymų variantų, atviruose – kelis iš pasiūlytų atsakymų variantų ar / ir įrašyti savo.</a:t>
            </a: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endParaRPr lang="lt-L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b="1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Apklausos anketa buvo sudaryta iš 14 klausimų, iš jų: </a:t>
            </a:r>
            <a:endParaRPr lang="lt-LT" sz="1800" b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3 klausimai, susiję su informacija apie respondentus (kur respondentai dirba, jų darbo trukmė LŽŪKT ir respondentų amžius); 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6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10 klausimų, susijusių su respondentų požiūriu į antikorupcinę aplinką LŽŪKT; </a:t>
            </a: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lt-LT" sz="18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Source Sans Pro" panose="020B0503030403020204" pitchFamily="34" charset="0"/>
              </a:rPr>
              <a:t>1 atviras klausimas, skirtas respondentams pateikti pasiūlymus ar pastabas dėl korupcijos prevencijos LŽŪKT gerinimo veiksmų.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t-LT" dirty="0">
              <a:solidFill>
                <a:srgbClr val="000000"/>
              </a:solidFill>
              <a:ea typeface="Calibri" panose="020F0502020204030204" pitchFamily="34" charset="0"/>
              <a:cs typeface="Source Sans Pro" panose="020B0503030403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t-LT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Source Sans Pro" panose="020B0503030403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t-LT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Source Sans Pro" panose="020B050303040302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aveikslėlis 3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86C71569-EF7B-4157-A9CA-4E0D3D2760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0560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409C21FB-8135-47B9-B6F3-5452448CD7E4}"/>
              </a:ext>
            </a:extLst>
          </p:cNvPr>
          <p:cNvSpPr txBox="1">
            <a:spLocks/>
          </p:cNvSpPr>
          <p:nvPr/>
        </p:nvSpPr>
        <p:spPr>
          <a:xfrm>
            <a:off x="69011" y="554899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lt-LT" sz="2800" dirty="0"/>
              <a:t>APKLAUSOS DALYVIAI IR TRUKMĖ:</a:t>
            </a:r>
            <a:endParaRPr lang="en-US" sz="28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FD1C3CA-A342-4789-AB57-E4BAB9F48595}"/>
              </a:ext>
            </a:extLst>
          </p:cNvPr>
          <p:cNvSpPr txBox="1"/>
          <p:nvPr/>
        </p:nvSpPr>
        <p:spPr>
          <a:xfrm>
            <a:off x="3933346" y="1431007"/>
            <a:ext cx="6037605" cy="45899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Apklausos anketos el. paštu buvo išsiųstos tuo metu dirbusiems darbuotojams. Anketas užpildė 190 darbuotojų, tai yra 60,2 proc. visų tuo metu dirbusių LŽŪKT darbuotojų, (toliau – respondentai).</a:t>
            </a: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endParaRPr lang="lt-LT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endParaRPr lang="lt-LT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540385" algn="just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Apklausa vyko pirmą kartą nuo 2021 m. liepos 14 d. iki 2021 m. liepos 30 d. (13 darbo dienų).</a:t>
            </a:r>
          </a:p>
          <a:p>
            <a:pPr algn="just"/>
            <a:endParaRPr lang="lt-LT" sz="1800" dirty="0">
              <a:solidFill>
                <a:srgbClr val="000000"/>
              </a:solidFill>
              <a:effectLst/>
              <a:ea typeface="Calibri" panose="020F0502020204030204" pitchFamily="34" charset="0"/>
              <a:cs typeface="Source Sans Pro" panose="020B0503030403020204" pitchFamily="34" charset="0"/>
            </a:endParaRPr>
          </a:p>
          <a:p>
            <a:pPr marL="342900" lvl="0" indent="-342900" algn="just">
              <a:lnSpc>
                <a:spcPct val="106000"/>
              </a:lnSpc>
              <a:spcAft>
                <a:spcPts val="800"/>
              </a:spcAft>
              <a:buFont typeface="+mj-lt"/>
              <a:buAutoNum type="arabicPeriod"/>
            </a:pPr>
            <a:endParaRPr lang="lt-LT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aveikslėlis 3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86C71569-EF7B-4157-A9CA-4E0D3D27602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  <p:pic>
        <p:nvPicPr>
          <p:cNvPr id="5" name="Paveikslėlis 4">
            <a:extLst>
              <a:ext uri="{FF2B5EF4-FFF2-40B4-BE49-F238E27FC236}">
                <a16:creationId xmlns:a16="http://schemas.microsoft.com/office/drawing/2014/main" id="{B849CE8D-9E1A-4F2D-ABD7-F5BFA257DE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9751" y="4332287"/>
            <a:ext cx="1688694" cy="1688694"/>
          </a:xfrm>
          <a:prstGeom prst="rect">
            <a:avLst/>
          </a:prstGeom>
        </p:spPr>
      </p:pic>
      <p:pic>
        <p:nvPicPr>
          <p:cNvPr id="7" name="Paveikslėlis 6">
            <a:extLst>
              <a:ext uri="{FF2B5EF4-FFF2-40B4-BE49-F238E27FC236}">
                <a16:creationId xmlns:a16="http://schemas.microsoft.com/office/drawing/2014/main" id="{1D50B181-0D23-424E-8BC4-908A6CAEFF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63700" y="1681366"/>
            <a:ext cx="1500797" cy="1500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808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409C21FB-8135-47B9-B6F3-5452448CD7E4}"/>
              </a:ext>
            </a:extLst>
          </p:cNvPr>
          <p:cNvSpPr txBox="1">
            <a:spLocks/>
          </p:cNvSpPr>
          <p:nvPr/>
        </p:nvSpPr>
        <p:spPr>
          <a:xfrm>
            <a:off x="69011" y="2790953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44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INFORMACIJA APIE RESPONDENTUS</a:t>
            </a:r>
            <a:endParaRPr lang="lt-LT" sz="44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aveikslėlis 5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6BF8B0BA-D64F-4A29-BEEF-6E6B29FC0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065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rmAutofit/>
          </a:bodyPr>
          <a:lstStyle/>
          <a:p>
            <a:r>
              <a:rPr lang="lt-LT" sz="2800" dirty="0"/>
              <a:t>1. JŪS DIRBATE:</a:t>
            </a:r>
            <a:endParaRPr lang="en-US" sz="2800" dirty="0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EA4D65FE-F9DB-4E91-B8EB-02940020AF42}"/>
              </a:ext>
            </a:extLst>
          </p:cNvPr>
          <p:cNvSpPr txBox="1"/>
          <p:nvPr/>
        </p:nvSpPr>
        <p:spPr>
          <a:xfrm>
            <a:off x="6430119" y="5226615"/>
            <a:ext cx="202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4"/>
                </a:solidFill>
              </a:rPr>
              <a:t>2,7</a:t>
            </a:r>
            <a:r>
              <a:rPr lang="en-US" altLang="ko-KR" sz="4000" b="1" dirty="0">
                <a:solidFill>
                  <a:schemeClr val="accent4"/>
                </a:solidFill>
              </a:rPr>
              <a:t>%</a:t>
            </a:r>
            <a:endParaRPr lang="ko-KR" altLang="en-US" sz="4000" b="1" dirty="0">
              <a:solidFill>
                <a:schemeClr val="accent4"/>
              </a:solidFill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62,1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24,7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10,5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3" name="TextBox 672">
            <a:extLst>
              <a:ext uri="{FF2B5EF4-FFF2-40B4-BE49-F238E27FC236}">
                <a16:creationId xmlns:a16="http://schemas.microsoft.com/office/drawing/2014/main" id="{05C24FA5-3022-4117-9E94-94B0FE2D4FF4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VADOVU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7" name="TextBox 676">
            <a:extLst>
              <a:ext uri="{FF2B5EF4-FFF2-40B4-BE49-F238E27FC236}">
                <a16:creationId xmlns:a16="http://schemas.microsoft.com/office/drawing/2014/main" id="{4FFE6898-A24D-4938-B468-D372191B57EA}"/>
              </a:ext>
            </a:extLst>
          </p:cNvPr>
          <p:cNvSpPr txBox="1"/>
          <p:nvPr/>
        </p:nvSpPr>
        <p:spPr>
          <a:xfrm>
            <a:off x="8730038" y="3309196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SPECIALISTU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574B6B6F-102F-4AF2-9803-5CB8318854BE}"/>
              </a:ext>
            </a:extLst>
          </p:cNvPr>
          <p:cNvSpPr txBox="1"/>
          <p:nvPr/>
        </p:nvSpPr>
        <p:spPr>
          <a:xfrm>
            <a:off x="8730038" y="4366417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KONSULTANTU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3" name="Rectangle 17">
            <a:extLst>
              <a:ext uri="{FF2B5EF4-FFF2-40B4-BE49-F238E27FC236}">
                <a16:creationId xmlns:a16="http://schemas.microsoft.com/office/drawing/2014/main" id="{9BF2A44D-AD34-4D59-982D-DD0DA6BF2207}"/>
              </a:ext>
            </a:extLst>
          </p:cNvPr>
          <p:cNvSpPr/>
          <p:nvPr/>
        </p:nvSpPr>
        <p:spPr>
          <a:xfrm>
            <a:off x="8611540" y="5099053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5C6A522D-48A2-4CE8-938C-2D1F2C5124A6}"/>
              </a:ext>
            </a:extLst>
          </p:cNvPr>
          <p:cNvSpPr txBox="1"/>
          <p:nvPr/>
        </p:nvSpPr>
        <p:spPr>
          <a:xfrm>
            <a:off x="8730038" y="5378647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KITA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/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499910" y="4986761"/>
            <a:ext cx="6362160" cy="1245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Apklausoje dalyvavo 118 konsultantų,  t. y. 62,1 proc. visų respondentų, 20 struktūrinių padalinių vadovų,</a:t>
            </a:r>
            <a:b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47 specialistai ir 5 kiti darbuotojai (apskaitininkas, buhalteris, konsultantas ir biuro vadovas, specialistas-vadovas).</a:t>
            </a:r>
            <a:endParaRPr lang="lt-LT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Paveikslėlis 18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29855DD8-9D22-43A6-840B-E41B052B30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2558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rmAutofit/>
          </a:bodyPr>
          <a:lstStyle/>
          <a:p>
            <a:r>
              <a:rPr lang="lt-LT" sz="2800" dirty="0"/>
              <a:t>2. JŪSŲ  DARBO TRUKMĖ:</a:t>
            </a:r>
            <a:endParaRPr lang="en-US" sz="2800" dirty="0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EA4D65FE-F9DB-4E91-B8EB-02940020AF42}"/>
              </a:ext>
            </a:extLst>
          </p:cNvPr>
          <p:cNvSpPr txBox="1"/>
          <p:nvPr/>
        </p:nvSpPr>
        <p:spPr>
          <a:xfrm>
            <a:off x="6430119" y="5226615"/>
            <a:ext cx="202481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4"/>
                </a:solidFill>
              </a:rPr>
              <a:t>49,5</a:t>
            </a:r>
            <a:r>
              <a:rPr lang="en-US" altLang="ko-KR" sz="4000" b="1" dirty="0">
                <a:solidFill>
                  <a:schemeClr val="accent4"/>
                </a:solidFill>
              </a:rPr>
              <a:t>%</a:t>
            </a:r>
            <a:endParaRPr lang="ko-KR" altLang="en-US" sz="4000" b="1" dirty="0">
              <a:solidFill>
                <a:schemeClr val="accent4"/>
              </a:solidFill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7923" y="4250504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3"/>
                </a:solidFill>
              </a:rPr>
              <a:t>24,7</a:t>
            </a:r>
            <a:r>
              <a:rPr lang="en-US" altLang="ko-KR" sz="4000" b="1" dirty="0">
                <a:solidFill>
                  <a:schemeClr val="accent3"/>
                </a:solidFill>
              </a:rPr>
              <a:t>%</a:t>
            </a:r>
            <a:endParaRPr lang="ko-KR" altLang="en-US" sz="40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57923" y="3145841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2"/>
                </a:solidFill>
              </a:rPr>
              <a:t>7,4</a:t>
            </a:r>
            <a:r>
              <a:rPr lang="en-US" altLang="ko-KR" sz="4000" b="1" dirty="0">
                <a:solidFill>
                  <a:schemeClr val="accent2"/>
                </a:solidFill>
              </a:rPr>
              <a:t>%</a:t>
            </a:r>
            <a:endParaRPr lang="ko-KR" altLang="en-US" sz="40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35809"/>
            <a:ext cx="16970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lt-LT" altLang="ko-KR" sz="4000" b="1" dirty="0">
                <a:solidFill>
                  <a:schemeClr val="accent1"/>
                </a:solidFill>
              </a:rPr>
              <a:t>18,4</a:t>
            </a:r>
            <a:r>
              <a:rPr lang="en-US" altLang="ko-KR" sz="4000" b="1" dirty="0">
                <a:solidFill>
                  <a:schemeClr val="accent1"/>
                </a:solidFill>
              </a:rPr>
              <a:t>%</a:t>
            </a:r>
            <a:endParaRPr lang="ko-KR" altLang="en-US" sz="4000" b="1" dirty="0">
              <a:solidFill>
                <a:schemeClr val="accent1"/>
              </a:solidFill>
            </a:endParaRPr>
          </a:p>
        </p:txBody>
      </p:sp>
      <p:sp>
        <p:nvSpPr>
          <p:cNvPr id="671" name="Rectangle 5">
            <a:extLst>
              <a:ext uri="{FF2B5EF4-FFF2-40B4-BE49-F238E27FC236}">
                <a16:creationId xmlns:a16="http://schemas.microsoft.com/office/drawing/2014/main" id="{7167A0D4-3D00-4798-A624-524E332DA492}"/>
              </a:ext>
            </a:extLst>
          </p:cNvPr>
          <p:cNvSpPr/>
          <p:nvPr/>
        </p:nvSpPr>
        <p:spPr>
          <a:xfrm>
            <a:off x="8611540" y="1835498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3" name="TextBox 672">
            <a:extLst>
              <a:ext uri="{FF2B5EF4-FFF2-40B4-BE49-F238E27FC236}">
                <a16:creationId xmlns:a16="http://schemas.microsoft.com/office/drawing/2014/main" id="{05C24FA5-3022-4117-9E94-94B0FE2D4FF4}"/>
              </a:ext>
            </a:extLst>
          </p:cNvPr>
          <p:cNvSpPr txBox="1"/>
          <p:nvPr/>
        </p:nvSpPr>
        <p:spPr>
          <a:xfrm>
            <a:off x="8730038" y="2115092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IKI METŲ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5" name="Rectangle 9">
            <a:extLst>
              <a:ext uri="{FF2B5EF4-FFF2-40B4-BE49-F238E27FC236}">
                <a16:creationId xmlns:a16="http://schemas.microsoft.com/office/drawing/2014/main" id="{E65E6E43-6999-49DA-846A-038CC7C803F5}"/>
              </a:ext>
            </a:extLst>
          </p:cNvPr>
          <p:cNvSpPr/>
          <p:nvPr/>
        </p:nvSpPr>
        <p:spPr>
          <a:xfrm>
            <a:off x="8611540" y="2923350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7" name="TextBox 676">
            <a:extLst>
              <a:ext uri="{FF2B5EF4-FFF2-40B4-BE49-F238E27FC236}">
                <a16:creationId xmlns:a16="http://schemas.microsoft.com/office/drawing/2014/main" id="{4FFE6898-A24D-4938-B468-D372191B57EA}"/>
              </a:ext>
            </a:extLst>
          </p:cNvPr>
          <p:cNvSpPr txBox="1"/>
          <p:nvPr/>
        </p:nvSpPr>
        <p:spPr>
          <a:xfrm>
            <a:off x="8730038" y="3202944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NUO 1 IKI 3 METŲ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79" name="Rectangle 13">
            <a:extLst>
              <a:ext uri="{FF2B5EF4-FFF2-40B4-BE49-F238E27FC236}">
                <a16:creationId xmlns:a16="http://schemas.microsoft.com/office/drawing/2014/main" id="{FE103F4F-FCEF-483D-8AE7-1F357F653536}"/>
              </a:ext>
            </a:extLst>
          </p:cNvPr>
          <p:cNvSpPr/>
          <p:nvPr/>
        </p:nvSpPr>
        <p:spPr>
          <a:xfrm>
            <a:off x="8611540" y="4011202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1" name="TextBox 680">
            <a:extLst>
              <a:ext uri="{FF2B5EF4-FFF2-40B4-BE49-F238E27FC236}">
                <a16:creationId xmlns:a16="http://schemas.microsoft.com/office/drawing/2014/main" id="{574B6B6F-102F-4AF2-9803-5CB8318854BE}"/>
              </a:ext>
            </a:extLst>
          </p:cNvPr>
          <p:cNvSpPr txBox="1"/>
          <p:nvPr/>
        </p:nvSpPr>
        <p:spPr>
          <a:xfrm>
            <a:off x="8730038" y="4366417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NUO 3 IKI 10 METŲ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3" name="Rectangle 17">
            <a:extLst>
              <a:ext uri="{FF2B5EF4-FFF2-40B4-BE49-F238E27FC236}">
                <a16:creationId xmlns:a16="http://schemas.microsoft.com/office/drawing/2014/main" id="{9BF2A44D-AD34-4D59-982D-DD0DA6BF2207}"/>
              </a:ext>
            </a:extLst>
          </p:cNvPr>
          <p:cNvSpPr/>
          <p:nvPr/>
        </p:nvSpPr>
        <p:spPr>
          <a:xfrm>
            <a:off x="8611540" y="5099053"/>
            <a:ext cx="2594174" cy="95929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685" name="TextBox 684">
            <a:extLst>
              <a:ext uri="{FF2B5EF4-FFF2-40B4-BE49-F238E27FC236}">
                <a16:creationId xmlns:a16="http://schemas.microsoft.com/office/drawing/2014/main" id="{5C6A522D-48A2-4CE8-938C-2D1F2C5124A6}"/>
              </a:ext>
            </a:extLst>
          </p:cNvPr>
          <p:cNvSpPr txBox="1"/>
          <p:nvPr/>
        </p:nvSpPr>
        <p:spPr>
          <a:xfrm>
            <a:off x="8730038" y="5250295"/>
            <a:ext cx="4225146" cy="707886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DAUGIAU KAIP</a:t>
            </a:r>
            <a:b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</a:br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10 METŲ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9454654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09228"/>
            <a:ext cx="6362160" cy="665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Kaip matyti, 49,5 proc., t. y. 94 respondentai LŽŪKT dirba daugiau kaip 10 metų.</a:t>
            </a:r>
          </a:p>
        </p:txBody>
      </p:sp>
      <p:pic>
        <p:nvPicPr>
          <p:cNvPr id="18" name="Paveikslėlis 17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A043B67B-F6E9-4126-9D49-4DB90E93CE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60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9011" y="554899"/>
            <a:ext cx="12192000" cy="775778"/>
          </a:xfrm>
        </p:spPr>
        <p:txBody>
          <a:bodyPr>
            <a:normAutofit/>
          </a:bodyPr>
          <a:lstStyle/>
          <a:p>
            <a:r>
              <a:rPr lang="lt-LT" sz="2800" dirty="0"/>
              <a:t>3. JŪSŲ  AMŽIUS:</a:t>
            </a:r>
            <a:endParaRPr lang="en-US" sz="2800" dirty="0"/>
          </a:p>
        </p:txBody>
      </p:sp>
      <p:sp>
        <p:nvSpPr>
          <p:cNvPr id="667" name="TextBox 666">
            <a:extLst>
              <a:ext uri="{FF2B5EF4-FFF2-40B4-BE49-F238E27FC236}">
                <a16:creationId xmlns:a16="http://schemas.microsoft.com/office/drawing/2014/main" id="{EA4D65FE-F9DB-4E91-B8EB-02940020AF42}"/>
              </a:ext>
            </a:extLst>
          </p:cNvPr>
          <p:cNvSpPr txBox="1"/>
          <p:nvPr/>
        </p:nvSpPr>
        <p:spPr>
          <a:xfrm>
            <a:off x="6417139" y="4171904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4"/>
                </a:solidFill>
              </a:rPr>
              <a:t>31,5</a:t>
            </a:r>
            <a:r>
              <a:rPr lang="en-US" altLang="ko-KR" sz="3200" b="1" dirty="0">
                <a:solidFill>
                  <a:schemeClr val="accent4"/>
                </a:solidFill>
              </a:rPr>
              <a:t>%</a:t>
            </a:r>
            <a:endParaRPr lang="ko-KR" altLang="en-US" sz="3200" b="1" dirty="0">
              <a:solidFill>
                <a:schemeClr val="accent4"/>
              </a:solidFill>
            </a:endParaRPr>
          </a:p>
        </p:txBody>
      </p:sp>
      <p:sp>
        <p:nvSpPr>
          <p:cNvPr id="668" name="TextBox 667">
            <a:extLst>
              <a:ext uri="{FF2B5EF4-FFF2-40B4-BE49-F238E27FC236}">
                <a16:creationId xmlns:a16="http://schemas.microsoft.com/office/drawing/2014/main" id="{EF35D637-D483-4B44-93CA-6D2CC950E599}"/>
              </a:ext>
            </a:extLst>
          </p:cNvPr>
          <p:cNvSpPr txBox="1"/>
          <p:nvPr/>
        </p:nvSpPr>
        <p:spPr>
          <a:xfrm>
            <a:off x="6754273" y="3444550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3"/>
                </a:solidFill>
              </a:rPr>
              <a:t>23,7</a:t>
            </a:r>
            <a:r>
              <a:rPr lang="en-US" altLang="ko-KR" sz="3200" b="1" dirty="0">
                <a:solidFill>
                  <a:schemeClr val="accent3"/>
                </a:solidFill>
              </a:rPr>
              <a:t>%</a:t>
            </a:r>
            <a:endParaRPr lang="ko-KR" altLang="en-US" sz="3200" b="1" dirty="0">
              <a:solidFill>
                <a:schemeClr val="accent3"/>
              </a:solidFill>
            </a:endParaRPr>
          </a:p>
        </p:txBody>
      </p:sp>
      <p:sp>
        <p:nvSpPr>
          <p:cNvPr id="669" name="TextBox 668">
            <a:extLst>
              <a:ext uri="{FF2B5EF4-FFF2-40B4-BE49-F238E27FC236}">
                <a16:creationId xmlns:a16="http://schemas.microsoft.com/office/drawing/2014/main" id="{58AC5C76-91A5-4F7C-8DB6-782BAA641D39}"/>
              </a:ext>
            </a:extLst>
          </p:cNvPr>
          <p:cNvSpPr txBox="1"/>
          <p:nvPr/>
        </p:nvSpPr>
        <p:spPr>
          <a:xfrm>
            <a:off x="6702306" y="2700035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2"/>
                </a:solidFill>
              </a:rPr>
              <a:t>20</a:t>
            </a:r>
            <a:r>
              <a:rPr lang="en-US" altLang="ko-KR" sz="3200" b="1" dirty="0">
                <a:solidFill>
                  <a:schemeClr val="accent2"/>
                </a:solidFill>
              </a:rPr>
              <a:t>%</a:t>
            </a:r>
            <a:endParaRPr lang="ko-KR" altLang="en-US" sz="3200" b="1" dirty="0">
              <a:solidFill>
                <a:schemeClr val="accent2"/>
              </a:solidFill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117AB0AA-B0EE-4430-B97F-C728D603D1E6}"/>
              </a:ext>
            </a:extLst>
          </p:cNvPr>
          <p:cNvSpPr txBox="1"/>
          <p:nvPr/>
        </p:nvSpPr>
        <p:spPr>
          <a:xfrm>
            <a:off x="6702306" y="1975395"/>
            <a:ext cx="1697012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chemeClr val="accent1"/>
                </a:solidFill>
              </a:rPr>
              <a:t>16,8</a:t>
            </a:r>
            <a:r>
              <a:rPr lang="en-US" altLang="ko-KR" sz="3200" b="1" dirty="0">
                <a:solidFill>
                  <a:schemeClr val="accent1"/>
                </a:solidFill>
              </a:rPr>
              <a:t>%</a:t>
            </a:r>
            <a:endParaRPr lang="ko-KR" altLang="en-US" sz="3200" b="1" dirty="0">
              <a:solidFill>
                <a:schemeClr val="accent1"/>
              </a:solidFill>
            </a:endParaRPr>
          </a:p>
        </p:txBody>
      </p:sp>
      <p:sp>
        <p:nvSpPr>
          <p:cNvPr id="673" name="TextBox 672">
            <a:extLst>
              <a:ext uri="{FF2B5EF4-FFF2-40B4-BE49-F238E27FC236}">
                <a16:creationId xmlns:a16="http://schemas.microsoft.com/office/drawing/2014/main" id="{05C24FA5-3022-4117-9E94-94B0FE2D4FF4}"/>
              </a:ext>
            </a:extLst>
          </p:cNvPr>
          <p:cNvSpPr txBox="1"/>
          <p:nvPr/>
        </p:nvSpPr>
        <p:spPr>
          <a:xfrm>
            <a:off x="8706431" y="2018438"/>
            <a:ext cx="4225146" cy="400110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r>
              <a:rPr lang="lt-LT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IKI 30 METŲ</a:t>
            </a:r>
            <a:endParaRPr lang="en-US" altLang="ko-KR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aphicFrame>
        <p:nvGraphicFramePr>
          <p:cNvPr id="24" name="Diagrama 23">
            <a:extLst>
              <a:ext uri="{FF2B5EF4-FFF2-40B4-BE49-F238E27FC236}">
                <a16:creationId xmlns:a16="http://schemas.microsoft.com/office/drawing/2014/main" id="{68D4EC74-195B-4891-8B90-3FF0BF8598F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0983283"/>
              </p:ext>
            </p:extLst>
          </p:nvPr>
        </p:nvGraphicFramePr>
        <p:xfrm>
          <a:off x="797070" y="1555600"/>
          <a:ext cx="4977793" cy="33185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435A86B-04EF-4D0C-95E9-37E1CDD3333A}"/>
              </a:ext>
            </a:extLst>
          </p:cNvPr>
          <p:cNvSpPr txBox="1"/>
          <p:nvPr/>
        </p:nvSpPr>
        <p:spPr>
          <a:xfrm>
            <a:off x="340146" y="5309228"/>
            <a:ext cx="6362160" cy="665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31,5 proc., t. y. trečdalis respondentų priklauso</a:t>
            </a:r>
            <a:b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18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51– 60 m. amžiaus grupei.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97929D8-9A04-4E3D-9936-D0F09F7C4BB9}"/>
              </a:ext>
            </a:extLst>
          </p:cNvPr>
          <p:cNvSpPr txBox="1"/>
          <p:nvPr/>
        </p:nvSpPr>
        <p:spPr>
          <a:xfrm>
            <a:off x="6426469" y="4837389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rgbClr val="FF0000"/>
                </a:solidFill>
              </a:rPr>
              <a:t>7,4</a:t>
            </a:r>
            <a:r>
              <a:rPr lang="en-US" altLang="ko-KR" sz="3200" b="1" dirty="0">
                <a:solidFill>
                  <a:srgbClr val="FF0000"/>
                </a:solidFill>
              </a:rPr>
              <a:t>%</a:t>
            </a:r>
            <a:endParaRPr lang="ko-KR" altLang="en-US" sz="3200" b="1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DC6BA8D-68FB-43D3-99C6-C496C62CED43}"/>
              </a:ext>
            </a:extLst>
          </p:cNvPr>
          <p:cNvSpPr txBox="1"/>
          <p:nvPr/>
        </p:nvSpPr>
        <p:spPr>
          <a:xfrm>
            <a:off x="6426469" y="5610999"/>
            <a:ext cx="2024816" cy="584775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pPr algn="r"/>
            <a:r>
              <a:rPr lang="lt-LT" altLang="ko-KR" sz="3200" b="1" dirty="0">
                <a:solidFill>
                  <a:srgbClr val="57687C"/>
                </a:solidFill>
              </a:rPr>
              <a:t>16,8</a:t>
            </a:r>
            <a:r>
              <a:rPr lang="en-US" altLang="ko-KR" sz="3200" b="1" dirty="0">
                <a:solidFill>
                  <a:srgbClr val="57687C"/>
                </a:solidFill>
              </a:rPr>
              <a:t>%</a:t>
            </a:r>
            <a:endParaRPr lang="ko-KR" altLang="en-US" sz="3200" b="1" dirty="0">
              <a:solidFill>
                <a:srgbClr val="57687C"/>
              </a:solidFill>
            </a:endParaRPr>
          </a:p>
        </p:txBody>
      </p:sp>
      <p:sp>
        <p:nvSpPr>
          <p:cNvPr id="19" name="Rectangle 5">
            <a:extLst>
              <a:ext uri="{FF2B5EF4-FFF2-40B4-BE49-F238E27FC236}">
                <a16:creationId xmlns:a16="http://schemas.microsoft.com/office/drawing/2014/main" id="{B21BB489-16B4-4982-B899-7462BEB38EF2}"/>
              </a:ext>
            </a:extLst>
          </p:cNvPr>
          <p:cNvSpPr/>
          <p:nvPr/>
        </p:nvSpPr>
        <p:spPr>
          <a:xfrm>
            <a:off x="8611540" y="2668475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0" name="Rectangle 5">
            <a:extLst>
              <a:ext uri="{FF2B5EF4-FFF2-40B4-BE49-F238E27FC236}">
                <a16:creationId xmlns:a16="http://schemas.microsoft.com/office/drawing/2014/main" id="{6DC200C1-6772-41CA-8790-141F279801A1}"/>
              </a:ext>
            </a:extLst>
          </p:cNvPr>
          <p:cNvSpPr/>
          <p:nvPr/>
        </p:nvSpPr>
        <p:spPr>
          <a:xfrm>
            <a:off x="8611538" y="4138517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1" name="Rectangle 5">
            <a:extLst>
              <a:ext uri="{FF2B5EF4-FFF2-40B4-BE49-F238E27FC236}">
                <a16:creationId xmlns:a16="http://schemas.microsoft.com/office/drawing/2014/main" id="{582E0026-D87E-4BFB-B7B2-4629F2E85476}"/>
              </a:ext>
            </a:extLst>
          </p:cNvPr>
          <p:cNvSpPr/>
          <p:nvPr/>
        </p:nvSpPr>
        <p:spPr>
          <a:xfrm>
            <a:off x="8611538" y="3422636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2" name="Rectangle 5">
            <a:extLst>
              <a:ext uri="{FF2B5EF4-FFF2-40B4-BE49-F238E27FC236}">
                <a16:creationId xmlns:a16="http://schemas.microsoft.com/office/drawing/2014/main" id="{CF353B5A-B7A6-46DD-ADA2-0A9F402850BA}"/>
              </a:ext>
            </a:extLst>
          </p:cNvPr>
          <p:cNvSpPr/>
          <p:nvPr/>
        </p:nvSpPr>
        <p:spPr>
          <a:xfrm>
            <a:off x="8611538" y="4854398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3" name="Rectangle 5">
            <a:extLst>
              <a:ext uri="{FF2B5EF4-FFF2-40B4-BE49-F238E27FC236}">
                <a16:creationId xmlns:a16="http://schemas.microsoft.com/office/drawing/2014/main" id="{64287817-47BA-48DD-810E-1157254FF19C}"/>
              </a:ext>
            </a:extLst>
          </p:cNvPr>
          <p:cNvSpPr/>
          <p:nvPr/>
        </p:nvSpPr>
        <p:spPr>
          <a:xfrm>
            <a:off x="8611537" y="5611000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5" name="Rectangle 5">
            <a:extLst>
              <a:ext uri="{FF2B5EF4-FFF2-40B4-BE49-F238E27FC236}">
                <a16:creationId xmlns:a16="http://schemas.microsoft.com/office/drawing/2014/main" id="{CC0798BC-88ED-4A93-B8CB-1FF23ADAE77A}"/>
              </a:ext>
            </a:extLst>
          </p:cNvPr>
          <p:cNvSpPr/>
          <p:nvPr/>
        </p:nvSpPr>
        <p:spPr>
          <a:xfrm>
            <a:off x="8611538" y="1952594"/>
            <a:ext cx="2387139" cy="584775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2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A68CE29-C825-46EE-B8B6-6785A822F5F8}"/>
              </a:ext>
            </a:extLst>
          </p:cNvPr>
          <p:cNvSpPr txBox="1"/>
          <p:nvPr/>
        </p:nvSpPr>
        <p:spPr>
          <a:xfrm>
            <a:off x="8611536" y="2120896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IKI 30 METŲ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431903D-1299-4A41-A4A0-2833EFB92674}"/>
              </a:ext>
            </a:extLst>
          </p:cNvPr>
          <p:cNvSpPr txBox="1"/>
          <p:nvPr/>
        </p:nvSpPr>
        <p:spPr>
          <a:xfrm>
            <a:off x="8611535" y="2824894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31–40 METŲ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3BE1B114-5CD6-4E61-872B-B9A25FC70724}"/>
              </a:ext>
            </a:extLst>
          </p:cNvPr>
          <p:cNvSpPr txBox="1"/>
          <p:nvPr/>
        </p:nvSpPr>
        <p:spPr>
          <a:xfrm>
            <a:off x="8611535" y="3590938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41–50 METŲ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67B62BD6-CDB8-470E-BAD4-7F938F8F48F5}"/>
              </a:ext>
            </a:extLst>
          </p:cNvPr>
          <p:cNvSpPr txBox="1"/>
          <p:nvPr/>
        </p:nvSpPr>
        <p:spPr>
          <a:xfrm>
            <a:off x="8611534" y="4291911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51–60 METŲ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F2E5FE4-6FBB-4C93-BCC0-970DFE45EBDB}"/>
              </a:ext>
            </a:extLst>
          </p:cNvPr>
          <p:cNvSpPr txBox="1"/>
          <p:nvPr/>
        </p:nvSpPr>
        <p:spPr>
          <a:xfrm>
            <a:off x="8611533" y="5022700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61 IR DAUGIAU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3B05D6-76A9-4A90-A6BD-B33A5095FC9E}"/>
              </a:ext>
            </a:extLst>
          </p:cNvPr>
          <p:cNvSpPr txBox="1"/>
          <p:nvPr/>
        </p:nvSpPr>
        <p:spPr>
          <a:xfrm>
            <a:off x="8611533" y="5753159"/>
            <a:ext cx="2387139" cy="307777"/>
          </a:xfrm>
          <a:prstGeom prst="rect">
            <a:avLst/>
          </a:prstGeom>
          <a:noFill/>
        </p:spPr>
        <p:txBody>
          <a:bodyPr wrap="square" lIns="108000" rIns="108000" rtlCol="0">
            <a:spAutoFit/>
          </a:bodyPr>
          <a:lstStyle/>
          <a:p>
            <a:pPr algn="ctr"/>
            <a:r>
              <a:rPr lang="lt-LT" altLang="ko-KR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NEATSAKĖ Į KLAUSIMĄ</a:t>
            </a:r>
            <a:endParaRPr lang="en-US" altLang="ko-KR" sz="14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3" name="Paveikslėlis 32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8A16140D-6078-429D-9807-BF60D165E93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8951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6">
                <a:lumMod val="5000"/>
                <a:lumOff val="95000"/>
              </a:schemeClr>
            </a:gs>
            <a:gs pos="74000">
              <a:schemeClr val="accent6">
                <a:lumMod val="45000"/>
                <a:lumOff val="55000"/>
              </a:schemeClr>
            </a:gs>
            <a:gs pos="83000">
              <a:schemeClr val="accent6">
                <a:lumMod val="45000"/>
                <a:lumOff val="55000"/>
              </a:schemeClr>
            </a:gs>
            <a:gs pos="100000">
              <a:schemeClr val="accent6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3">
            <a:extLst>
              <a:ext uri="{FF2B5EF4-FFF2-40B4-BE49-F238E27FC236}">
                <a16:creationId xmlns:a16="http://schemas.microsoft.com/office/drawing/2014/main" id="{409C21FB-8135-47B9-B6F3-5452448CD7E4}"/>
              </a:ext>
            </a:extLst>
          </p:cNvPr>
          <p:cNvSpPr txBox="1">
            <a:spLocks/>
          </p:cNvSpPr>
          <p:nvPr/>
        </p:nvSpPr>
        <p:spPr>
          <a:xfrm>
            <a:off x="-315191" y="2790953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800" b="1" kern="1200">
                <a:solidFill>
                  <a:schemeClr val="tx1">
                    <a:lumMod val="65000"/>
                    <a:lumOff val="3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540385" algn="ctr">
              <a:lnSpc>
                <a:spcPct val="106000"/>
              </a:lnSpc>
              <a:spcAft>
                <a:spcPts val="800"/>
              </a:spcAft>
            </a:pPr>
            <a:r>
              <a:rPr lang="lt-LT" sz="4000" b="1" dirty="0">
                <a:effectLst/>
                <a:latin typeface="+mn-lt"/>
                <a:ea typeface="Calibri" panose="020F0502020204030204" pitchFamily="34" charset="0"/>
                <a:cs typeface="Times New Roman" panose="02020603050405020304" pitchFamily="18" charset="0"/>
              </a:rPr>
              <a:t>RESPONDENTŲ POŽIŪRIS Į</a:t>
            </a:r>
            <a:r>
              <a:rPr lang="lt-LT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ANTIKORUPCINĘ</a:t>
            </a:r>
            <a:br>
              <a:rPr lang="lt-LT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lt-LT" sz="4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APLINKĄ LŽŪKT</a:t>
            </a:r>
            <a:endParaRPr lang="lt-LT" sz="4000" dirty="0">
              <a:effectLst/>
              <a:latin typeface="+mn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Paveikslėlis 5" descr="Paveikslėlis, kuriame yra žinutė&#10;&#10;Automatiškai sugeneruotas aprašymas">
            <a:extLst>
              <a:ext uri="{FF2B5EF4-FFF2-40B4-BE49-F238E27FC236}">
                <a16:creationId xmlns:a16="http://schemas.microsoft.com/office/drawing/2014/main" id="{6BF8B0BA-D64F-4A29-BEEF-6E6B29FC040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46820" y="5668921"/>
            <a:ext cx="3345180" cy="11890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2519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Diagram-Theme-Color-01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11887</TotalTime>
  <Words>1546</Words>
  <Application>Microsoft Office PowerPoint</Application>
  <PresentationFormat>Plačiaekranė</PresentationFormat>
  <Paragraphs>187</Paragraphs>
  <Slides>23</Slides>
  <Notes>0</Notes>
  <HiddenSlides>0</HiddenSlides>
  <MMClips>0</MMClips>
  <ScaleCrop>false</ScaleCrop>
  <HeadingPairs>
    <vt:vector size="6" baseType="variant">
      <vt:variant>
        <vt:lpstr>Naudojami šriftai</vt:lpstr>
      </vt:variant>
      <vt:variant>
        <vt:i4>5</vt:i4>
      </vt:variant>
      <vt:variant>
        <vt:lpstr>Tema</vt:lpstr>
      </vt:variant>
      <vt:variant>
        <vt:i4>1</vt:i4>
      </vt:variant>
      <vt:variant>
        <vt:lpstr>Skaidrių pavadinimai</vt:lpstr>
      </vt:variant>
      <vt:variant>
        <vt:i4>23</vt:i4>
      </vt:variant>
    </vt:vector>
  </HeadingPairs>
  <TitlesOfParts>
    <vt:vector size="29" baseType="lpstr">
      <vt:lpstr>Arial</vt:lpstr>
      <vt:lpstr>Calibri</vt:lpstr>
      <vt:lpstr>Segoe UI</vt:lpstr>
      <vt:lpstr>Symbol</vt:lpstr>
      <vt:lpstr>Times New Roman</vt:lpstr>
      <vt:lpstr>Office Theme</vt:lpstr>
      <vt:lpstr>DARBUOTOJŲ 2021 M. APKLAUSOS „KORUPCINĖ ATMOSFERA LŽŪKT“ REZULTATAI</vt:lpstr>
      <vt:lpstr>„PowerPoint“ pateiktis</vt:lpstr>
      <vt:lpstr>„PowerPoint“ pateiktis</vt:lpstr>
      <vt:lpstr>„PowerPoint“ pateiktis</vt:lpstr>
      <vt:lpstr>„PowerPoint“ pateiktis</vt:lpstr>
      <vt:lpstr>1. JŪS DIRBATE:</vt:lpstr>
      <vt:lpstr>2. JŪSŲ  DARBO TRUKMĖ:</vt:lpstr>
      <vt:lpstr>3. JŪSŲ  AMŽIUS:</vt:lpstr>
      <vt:lpstr>„PowerPoint“ pateiktis</vt:lpstr>
      <vt:lpstr>4. AR ESATE SUSIPAŽINĘ SU LŽŪKT INTERNETO IR INTRANETO SVETAINĖSE ESANČIOS SKILTIES „KORUPCIJOS PREVENCIJA“ TURINIU?:</vt:lpstr>
      <vt:lpstr>5. AR JUMS PAKANKA INFORMACIJOS APIE LŽŪKT VYKDOMAS KORUPCIJOS PRIEMONES?</vt:lpstr>
      <vt:lpstr>6. AR JUMS ŽINOMAS ĮDIEGTAS LŽŪKT VIDINIS KANALAS?</vt:lpstr>
      <vt:lpstr>7. AR ŽINOT E KUR KREIPTIS, NORINT PRANEŠTI APIE KORUPCIJOS ATVEJĮ? (GALIMI KELI VARIANTAI)</vt:lpstr>
      <vt:lpstr>8. JŪSŲ MANYMU, KURIOSE VEIKLOS SRITYSE GALI PASIREIKŠTI KORUPCIJA LŽŪKT?</vt:lpstr>
      <vt:lpstr>9. KOKIOS JŪSŲ NUOMONE, EFEKTYVIAUSIOS PRIĖMONĖS, MAŽINANČIOS KORUPCIJOS PASIREIŠKIMĄ LŽŪKT? (GALIMA RINKTIS KELIS ATSAKYMO VARIANTUS)</vt:lpstr>
      <vt:lpstr>10. AR YRA BUVĘ SITUACIJŲ, KAI JUMS AR JŪSŲ KOLEGAI BUVO SIŪLOMS KYŠIS?</vt:lpstr>
      <vt:lpstr>11. AR BUVOTE KITAIP DARBE SUSIDŪRĘ SU KORUPCIJA ?</vt:lpstr>
      <vt:lpstr>12. AR APIE TAI, KAD JUMS AR JŪSŲ KOLEGAI BUVO SIŪLOMAS KYŠIS AR BUVOTE KITAIP DARBE SUSIDŪRĘ SU KORUPCIJA, KAM NORS PRANEŠĖTE?</vt:lpstr>
      <vt:lpstr>13. AR NORĖTUMĖTE DAUGIAU SUŽINOTI APIE PRIEMONES KORUPCIJAI MAŽINTI IR KAIP KOVOTI SUKORUPCIJA ?</vt:lpstr>
      <vt:lpstr>„PowerPoint“ pateiktis</vt:lpstr>
      <vt:lpstr>14. JŪSŲ PASIŪLYMAI DĖL KORUPCIJOS PREVENCIJOS VYKDYMO: (ĮRAŠYKITE)</vt:lpstr>
      <vt:lpstr>„PowerPoint“ pateiktis</vt:lpstr>
      <vt:lpstr>„PowerPoint“ pateiktis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Ona Račkienė</cp:lastModifiedBy>
  <cp:revision>42</cp:revision>
  <dcterms:created xsi:type="dcterms:W3CDTF">2018-02-18T19:39:47Z</dcterms:created>
  <dcterms:modified xsi:type="dcterms:W3CDTF">2022-01-18T14:19:13Z</dcterms:modified>
</cp:coreProperties>
</file>